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4"/>
  </p:notesMasterIdLst>
  <p:sldIdLst>
    <p:sldId id="278" r:id="rId5"/>
    <p:sldId id="277" r:id="rId6"/>
    <p:sldId id="291" r:id="rId7"/>
    <p:sldId id="279" r:id="rId8"/>
    <p:sldId id="282" r:id="rId9"/>
    <p:sldId id="313" r:id="rId10"/>
    <p:sldId id="314" r:id="rId11"/>
    <p:sldId id="315" r:id="rId12"/>
    <p:sldId id="304" r:id="rId13"/>
    <p:sldId id="283" r:id="rId14"/>
    <p:sldId id="323" r:id="rId15"/>
    <p:sldId id="319" r:id="rId16"/>
    <p:sldId id="324" r:id="rId17"/>
    <p:sldId id="320" r:id="rId18"/>
    <p:sldId id="321" r:id="rId19"/>
    <p:sldId id="302" r:id="rId20"/>
    <p:sldId id="289" r:id="rId21"/>
    <p:sldId id="290" r:id="rId22"/>
    <p:sldId id="316" r:id="rId23"/>
    <p:sldId id="281" r:id="rId24"/>
    <p:sldId id="284" r:id="rId25"/>
    <p:sldId id="285" r:id="rId26"/>
    <p:sldId id="286" r:id="rId27"/>
    <p:sldId id="287" r:id="rId28"/>
    <p:sldId id="308" r:id="rId29"/>
    <p:sldId id="292" r:id="rId30"/>
    <p:sldId id="309" r:id="rId31"/>
    <p:sldId id="294" r:id="rId32"/>
    <p:sldId id="327" r:id="rId33"/>
    <p:sldId id="328" r:id="rId34"/>
    <p:sldId id="310" r:id="rId35"/>
    <p:sldId id="293" r:id="rId36"/>
    <p:sldId id="298" r:id="rId37"/>
    <p:sldId id="299" r:id="rId38"/>
    <p:sldId id="300" r:id="rId39"/>
    <p:sldId id="317" r:id="rId40"/>
    <p:sldId id="305" r:id="rId41"/>
    <p:sldId id="326" r:id="rId42"/>
    <p:sldId id="32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0D225-DE5A-3D5C-1863-D2BE1C270F83}" v="73" dt="2022-05-05T09:19:08.798"/>
    <p1510:client id="{43D3E54C-B564-932C-7C47-FBC29EC1AC2B}" v="41" dt="2022-05-11T07:28:11.958"/>
    <p1510:client id="{486B1BCD-5E6C-6B3B-D3C3-18AAD95EFE96}" v="196" dt="2022-05-04T12:07:47.111"/>
    <p1510:client id="{5685689A-B8B6-D066-9D06-2DF1F399E88F}" v="3" dt="2022-05-13T09:56:04.564"/>
    <p1510:client id="{6E95EC34-4D67-4EC2-BCDF-B1CF10FE593C}" v="217" dt="2022-05-10T12:47:37.073"/>
    <p1510:client id="{6F3AA19F-7022-A715-738A-F404A3AE59C6}" v="32" dt="2022-05-04T09:47:43.613"/>
    <p1510:client id="{71311C57-96C1-927F-763F-70E9D94F7C57}" v="119" dt="2022-05-06T14:41:26.928"/>
    <p1510:client id="{87661FDF-0A5E-BCC8-E2AC-16945C84E789}" v="92" dt="2022-05-05T06:50:53.159"/>
    <p1510:client id="{9DB72B5D-C9DA-53EA-83EC-667BF00A28AB}" v="9" dt="2022-05-10T12:50:33.948"/>
    <p1510:client id="{A78CE866-ED04-1654-15DC-A8FBEE9E134E}" v="164" dt="2022-05-11T10:01:27.155"/>
    <p1510:client id="{AEABB553-A737-D180-0A5B-BD7F34D94BF7}" v="72" dt="2022-05-05T08:22:44.154"/>
    <p1510:client id="{B8140AD3-691A-880A-1208-76DAAB1836B4}" v="12" dt="2022-05-06T07:17:20.024"/>
    <p1510:client id="{B890E4A6-70B7-6C8C-3738-9C8241D92424}" v="95" dt="2022-05-18T09:50:12.057"/>
    <p1510:client id="{C56ED4F4-CB7D-5EEC-EA1C-823651CFB88B}" v="243" dt="2022-05-17T14:18:26.667"/>
    <p1510:client id="{CF4FC2C9-45F2-54DB-6244-066590C16280}" v="61" dt="2022-05-05T08:40:36.414"/>
    <p1510:client id="{DC3F3503-B26A-79B4-2E14-62DF91C65BD9}" v="91" dt="2022-05-11T09:54:00.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2" d="100"/>
          <a:sy n="122" d="100"/>
        </p:scale>
        <p:origin x="490" y="8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custT="1"/>
      <dgm:spPr/>
      <dgm:t>
        <a:bodyPr/>
        <a:lstStyle/>
        <a:p>
          <a:pPr>
            <a:lnSpc>
              <a:spcPct val="100000"/>
            </a:lnSpc>
            <a:defRPr cap="all"/>
          </a:pPr>
          <a:r>
            <a:rPr lang="en-US" sz="1600" b="1" dirty="0"/>
            <a:t>Hardware</a:t>
          </a:r>
          <a:r>
            <a:rPr lang="en-US" sz="1300" dirty="0"/>
            <a:t/>
          </a:r>
          <a:br>
            <a:rPr lang="en-US" sz="1300" dirty="0"/>
          </a:br>
          <a:r>
            <a:rPr lang="en-US" sz="1300" dirty="0"/>
            <a:t/>
          </a:r>
          <a:br>
            <a:rPr lang="en-US" sz="1300" dirty="0"/>
          </a:br>
          <a:r>
            <a:rPr lang="en-US" sz="1300" dirty="0"/>
            <a:t>troubleshooting of electronics and repair of mechanics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1600" b="1" dirty="0"/>
            <a:t>Software</a:t>
          </a:r>
          <a:r>
            <a:rPr lang="en-US" sz="1300" dirty="0"/>
            <a:t/>
          </a:r>
          <a:br>
            <a:rPr lang="en-US" sz="1300" dirty="0"/>
          </a:br>
          <a:r>
            <a:rPr lang="en-US" sz="1300" dirty="0"/>
            <a:t/>
          </a:r>
          <a:br>
            <a:rPr lang="en-US" sz="1300" dirty="0"/>
          </a:br>
          <a:r>
            <a:rPr lang="en-US" sz="1300" dirty="0"/>
            <a:t>software configuration and installation</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US" sz="1600" b="1" dirty="0"/>
            <a:t>Calibration</a:t>
          </a:r>
          <a:r>
            <a:rPr lang="en-US" sz="1300" dirty="0"/>
            <a:t/>
          </a:r>
          <a:br>
            <a:rPr lang="en-US" sz="1300" dirty="0"/>
          </a:br>
          <a:r>
            <a:rPr lang="en-US" sz="1300" dirty="0"/>
            <a:t/>
          </a:r>
          <a:br>
            <a:rPr lang="en-US" sz="1300" dirty="0"/>
          </a:br>
          <a:r>
            <a:rPr lang="en-US" sz="1300" dirty="0"/>
            <a:t>final calibration and functional testing </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t>
        <a:bodyPr/>
        <a:lstStyle/>
        <a:p>
          <a:endParaRPr lang="en-US"/>
        </a:p>
      </dgm:t>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noFill/>
      </dgm:spPr>
    </dgm:pt>
    <dgm:pt modelId="{7C175B98-93F4-4D7C-BB95-1514AB879CD5}" type="pres">
      <dgm:prSet presAssocID="{40FC4FFE-8987-4A26-B7F4-8A516F18ADAE}" presName="iconRect" presStyleLbl="node1" presStyleIdx="0" presStyleCnt="3"/>
      <dgm:spPr>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t>
        <a:bodyPr/>
        <a:lstStyle/>
        <a:p>
          <a:endParaRPr lang="en-US"/>
        </a:p>
      </dgm:t>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noFill/>
      </dgm:spPr>
    </dgm:pt>
    <dgm:pt modelId="{DB4CA7C4-FCA1-4127-B20A-2A5C031A3CF4}" type="pres">
      <dgm:prSet presAssocID="{49225C73-1633-42F1-AB3B-7CB183E5F8B8}" presName="iconRect" presStyleLbl="node1" presStyleIdx="1" presStyleCnt="3"/>
      <dgm:spPr>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t>
        <a:bodyPr/>
        <a:lstStyle/>
        <a:p>
          <a:endParaRPr lang="en-US"/>
        </a:p>
      </dgm:t>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noFill/>
      </dgm:spPr>
    </dgm:pt>
    <dgm:pt modelId="{39509775-983E-4110-B989-EE2CD6514BE0}" type="pres">
      <dgm:prSet presAssocID="{1C383F32-22E8-4F62-A3E0-BDC3D5F48992}" presName="iconRect" presStyleLbl="node1" presStyleIdx="2" presStyleCnt="3"/>
      <dgm:spPr>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t>
        <a:bodyPr/>
        <a:lstStyle/>
        <a:p>
          <a:endParaRPr lang="en-US"/>
        </a:p>
      </dgm:t>
    </dgm:pt>
  </dgm:ptLst>
  <dgm:cxnLst>
    <dgm:cxn modelId="{676D3A6A-6EA7-4483-BB12-0BD4A7D7AF9D}" type="presOf" srcId="{01A66772-F185-4D58-B8BB-E9370D7A7A2B}" destId="{50B3CE7C-E10B-4E23-BD93-03664997C932}"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A9154303-8225-4248-91DC-1B0156A35F07}" srcId="{01A66772-F185-4D58-B8BB-E9370D7A7A2B}" destId="{49225C73-1633-42F1-AB3B-7CB183E5F8B8}" srcOrd="1" destOrd="0" parTransId="{1A0E2090-1D4F-438A-8766-B6030CE01ADD}" sibTransId="{9646853A-8964-4519-A5B1-0B7D18B2983D}"/>
    <dgm:cxn modelId="{C4CCE57E-E871-46D6-BAD5-880252C95D22}" srcId="{01A66772-F185-4D58-B8BB-E9370D7A7A2B}" destId="{1C383F32-22E8-4F62-A3E0-BDC3D5F48992}" srcOrd="2" destOrd="0" parTransId="{A7920A2F-3244-4159-AF04-6A1D38B7B317}" sibTransId="{8500F72A-2C6D-4FDF-9C1D-CA691380EB0B}"/>
    <dgm:cxn modelId="{1496FC70-DB8B-48D4-98DE-DD2856E389EE}" type="presOf" srcId="{1C383F32-22E8-4F62-A3E0-BDC3D5F48992}" destId="{1AEDC777-00B3-41D7-9AE1-23D741E941C3}"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65FE35-32C1-4AE8-9800-92F7295FDBE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1CD645F-C105-4786-88CE-C75D8CF8C2DB}">
      <dgm:prSet/>
      <dgm:spPr/>
      <dgm:t>
        <a:bodyPr/>
        <a:lstStyle/>
        <a:p>
          <a:r>
            <a:rPr lang="en-US" dirty="0"/>
            <a:t>General procedure for retrieving calibration parameters</a:t>
          </a:r>
        </a:p>
      </dgm:t>
    </dgm:pt>
    <dgm:pt modelId="{639F1394-94D3-4244-90B4-7DE19BF153FF}" type="parTrans" cxnId="{BF32051C-0C7F-48EF-B5B7-32313ACC8DDA}">
      <dgm:prSet/>
      <dgm:spPr/>
      <dgm:t>
        <a:bodyPr/>
        <a:lstStyle/>
        <a:p>
          <a:endParaRPr lang="en-US"/>
        </a:p>
      </dgm:t>
    </dgm:pt>
    <dgm:pt modelId="{0A67E019-7AE2-4354-9CA7-7F052F4CFF62}" type="sibTrans" cxnId="{BF32051C-0C7F-48EF-B5B7-32313ACC8DDA}">
      <dgm:prSet/>
      <dgm:spPr/>
      <dgm:t>
        <a:bodyPr/>
        <a:lstStyle/>
        <a:p>
          <a:endParaRPr lang="en-US"/>
        </a:p>
      </dgm:t>
    </dgm:pt>
    <dgm:pt modelId="{C25AB2FF-5151-46B8-87FD-0663D84499B5}">
      <dgm:prSet/>
      <dgm:spPr/>
      <dgm:t>
        <a:bodyPr/>
        <a:lstStyle/>
        <a:p>
          <a:r>
            <a:rPr lang="en-US" b="1" dirty="0"/>
            <a:t>1)</a:t>
          </a:r>
          <a:r>
            <a:rPr lang="en-US" dirty="0"/>
            <a:t> First of all, you need to be sure that boards have been reset after last calibration. If not, please switch off and switch on boards </a:t>
          </a:r>
        </a:p>
      </dgm:t>
    </dgm:pt>
    <dgm:pt modelId="{C15D78A9-C050-42F4-92DF-57EA2E82E432}" type="parTrans" cxnId="{F70E7227-EB7E-4746-BEEA-74BF791F86ED}">
      <dgm:prSet/>
      <dgm:spPr/>
      <dgm:t>
        <a:bodyPr/>
        <a:lstStyle/>
        <a:p>
          <a:endParaRPr lang="en-US"/>
        </a:p>
      </dgm:t>
    </dgm:pt>
    <dgm:pt modelId="{EC88B28E-7AB3-4F6C-9549-6B837CA40B33}" type="sibTrans" cxnId="{F70E7227-EB7E-4746-BEEA-74BF791F86ED}">
      <dgm:prSet/>
      <dgm:spPr/>
      <dgm:t>
        <a:bodyPr/>
        <a:lstStyle/>
        <a:p>
          <a:endParaRPr lang="en-US"/>
        </a:p>
      </dgm:t>
    </dgm:pt>
    <dgm:pt modelId="{DAAE53F2-7A7C-4476-91F3-387005881CA7}">
      <dgm:prSet/>
      <dgm:spPr/>
      <dgm:t>
        <a:bodyPr/>
        <a:lstStyle/>
        <a:p>
          <a:r>
            <a:rPr lang="en-US" b="1" dirty="0"/>
            <a:t>2)</a:t>
          </a:r>
          <a:r>
            <a:rPr lang="en-US" dirty="0"/>
            <a:t> In the </a:t>
          </a:r>
          <a:r>
            <a:rPr lang="en-US" b="1" dirty="0"/>
            <a:t>general.xml</a:t>
          </a:r>
          <a:r>
            <a:rPr lang="en-US" dirty="0"/>
            <a:t> file set both “</a:t>
          </a:r>
          <a:r>
            <a:rPr lang="en-US" dirty="0" err="1"/>
            <a:t>useRawEncoderValue</a:t>
          </a:r>
          <a:r>
            <a:rPr lang="en-US" dirty="0"/>
            <a:t>” and “</a:t>
          </a:r>
          <a:r>
            <a:rPr lang="en-US" dirty="0" err="1"/>
            <a:t>skipCalibration</a:t>
          </a:r>
          <a:r>
            <a:rPr lang="en-US" dirty="0"/>
            <a:t>” parameters to true </a:t>
          </a:r>
        </a:p>
      </dgm:t>
    </dgm:pt>
    <dgm:pt modelId="{F36D2979-2C1C-4380-B396-6C616CB60EF0}" type="parTrans" cxnId="{B1F31415-5C93-4B33-BEBF-CE15F26BB878}">
      <dgm:prSet/>
      <dgm:spPr/>
      <dgm:t>
        <a:bodyPr/>
        <a:lstStyle/>
        <a:p>
          <a:endParaRPr lang="en-US"/>
        </a:p>
      </dgm:t>
    </dgm:pt>
    <dgm:pt modelId="{FC8873C6-057A-4E61-B1F4-9ACD6EA1BA71}" type="sibTrans" cxnId="{B1F31415-5C93-4B33-BEBF-CE15F26BB878}">
      <dgm:prSet/>
      <dgm:spPr/>
      <dgm:t>
        <a:bodyPr/>
        <a:lstStyle/>
        <a:p>
          <a:endParaRPr lang="en-US"/>
        </a:p>
      </dgm:t>
    </dgm:pt>
    <dgm:pt modelId="{BD552470-4E86-48DF-ACB4-13BDCEAD284E}">
      <dgm:prSet/>
      <dgm:spPr/>
      <dgm:t>
        <a:bodyPr/>
        <a:lstStyle/>
        <a:p>
          <a:r>
            <a:rPr lang="en-US" b="1" dirty="0"/>
            <a:t>3)</a:t>
          </a:r>
          <a:r>
            <a:rPr lang="en-US" dirty="0"/>
            <a:t> Press the fault. So, you are sure the procedure is safe </a:t>
          </a:r>
        </a:p>
      </dgm:t>
    </dgm:pt>
    <dgm:pt modelId="{4BDBC391-B822-4BD9-B02E-813EA25D7263}" type="parTrans" cxnId="{5E06ECEF-4205-4205-B56A-A7AE703995E2}">
      <dgm:prSet/>
      <dgm:spPr/>
      <dgm:t>
        <a:bodyPr/>
        <a:lstStyle/>
        <a:p>
          <a:endParaRPr lang="en-US"/>
        </a:p>
      </dgm:t>
    </dgm:pt>
    <dgm:pt modelId="{8BC130D9-7454-4D2E-846A-AA2A2A6D30AC}" type="sibTrans" cxnId="{5E06ECEF-4205-4205-B56A-A7AE703995E2}">
      <dgm:prSet/>
      <dgm:spPr/>
      <dgm:t>
        <a:bodyPr/>
        <a:lstStyle/>
        <a:p>
          <a:endParaRPr lang="en-US"/>
        </a:p>
      </dgm:t>
    </dgm:pt>
    <dgm:pt modelId="{19D3726B-6C1C-4D48-85FE-D53805A25DE5}">
      <dgm:prSet/>
      <dgm:spPr/>
      <dgm:t>
        <a:bodyPr/>
        <a:lstStyle/>
        <a:p>
          <a:r>
            <a:rPr lang="en-US" b="1" dirty="0"/>
            <a:t>4)</a:t>
          </a:r>
          <a:r>
            <a:rPr lang="en-US" dirty="0"/>
            <a:t> Launch </a:t>
          </a:r>
          <a:r>
            <a:rPr lang="en-US" b="1" i="1" dirty="0" err="1"/>
            <a:t>yarprobotinterface</a:t>
          </a:r>
          <a:r>
            <a:rPr lang="en-US" dirty="0"/>
            <a:t>. You will see that </a:t>
          </a:r>
          <a:r>
            <a:rPr lang="en-US" i="1" dirty="0" err="1"/>
            <a:t>yarprobotInterface</a:t>
          </a:r>
          <a:r>
            <a:rPr lang="en-US" i="1" dirty="0"/>
            <a:t> </a:t>
          </a:r>
          <a:r>
            <a:rPr lang="en-US" dirty="0"/>
            <a:t>tell you to press fault button and waits until the user press enter. </a:t>
          </a:r>
        </a:p>
      </dgm:t>
    </dgm:pt>
    <dgm:pt modelId="{15EC016C-EA92-49D6-A4FE-E082150CAFDE}" type="parTrans" cxnId="{DE9F47CE-AFEE-493E-8AD2-DE4C16B92BA6}">
      <dgm:prSet/>
      <dgm:spPr/>
      <dgm:t>
        <a:bodyPr/>
        <a:lstStyle/>
        <a:p>
          <a:endParaRPr lang="en-US"/>
        </a:p>
      </dgm:t>
    </dgm:pt>
    <dgm:pt modelId="{3CC3E586-85E8-4E05-93D9-1D610EE98816}" type="sibTrans" cxnId="{DE9F47CE-AFEE-493E-8AD2-DE4C16B92BA6}">
      <dgm:prSet/>
      <dgm:spPr/>
      <dgm:t>
        <a:bodyPr/>
        <a:lstStyle/>
        <a:p>
          <a:endParaRPr lang="en-US"/>
        </a:p>
      </dgm:t>
    </dgm:pt>
    <dgm:pt modelId="{F0F6C165-9D65-4C55-B9C2-EB311A48B8A0}">
      <dgm:prSet/>
      <dgm:spPr/>
      <dgm:t>
        <a:bodyPr/>
        <a:lstStyle/>
        <a:p>
          <a:r>
            <a:rPr lang="en-US" b="1" dirty="0"/>
            <a:t>5) </a:t>
          </a:r>
          <a:r>
            <a:rPr lang="en-US" dirty="0"/>
            <a:t>Start the calibration procedure depending on calibration type. </a:t>
          </a:r>
        </a:p>
      </dgm:t>
    </dgm:pt>
    <dgm:pt modelId="{CDD02E90-D7B5-4818-AEF9-AE914A8553CD}" type="parTrans" cxnId="{44D1623A-D796-490D-A892-951AFD97061F}">
      <dgm:prSet/>
      <dgm:spPr/>
      <dgm:t>
        <a:bodyPr/>
        <a:lstStyle/>
        <a:p>
          <a:endParaRPr lang="en-US"/>
        </a:p>
      </dgm:t>
    </dgm:pt>
    <dgm:pt modelId="{FF1C6F00-6523-47A7-B23B-A30390307156}" type="sibTrans" cxnId="{44D1623A-D796-490D-A892-951AFD97061F}">
      <dgm:prSet/>
      <dgm:spPr/>
      <dgm:t>
        <a:bodyPr/>
        <a:lstStyle/>
        <a:p>
          <a:endParaRPr lang="en-US"/>
        </a:p>
      </dgm:t>
    </dgm:pt>
    <dgm:pt modelId="{F7B5FBDC-9C5E-4101-BEC3-B22472A659D2}" type="pres">
      <dgm:prSet presAssocID="{4465FE35-32C1-4AE8-9800-92F7295FDBE9}" presName="linear" presStyleCnt="0">
        <dgm:presLayoutVars>
          <dgm:animLvl val="lvl"/>
          <dgm:resizeHandles val="exact"/>
        </dgm:presLayoutVars>
      </dgm:prSet>
      <dgm:spPr/>
      <dgm:t>
        <a:bodyPr/>
        <a:lstStyle/>
        <a:p>
          <a:endParaRPr lang="en-US"/>
        </a:p>
      </dgm:t>
    </dgm:pt>
    <dgm:pt modelId="{945CCD88-0019-407F-B1D3-A0C43DC4A7F6}" type="pres">
      <dgm:prSet presAssocID="{71CD645F-C105-4786-88CE-C75D8CF8C2DB}" presName="parentText" presStyleLbl="node1" presStyleIdx="0" presStyleCnt="6">
        <dgm:presLayoutVars>
          <dgm:chMax val="0"/>
          <dgm:bulletEnabled val="1"/>
        </dgm:presLayoutVars>
      </dgm:prSet>
      <dgm:spPr/>
      <dgm:t>
        <a:bodyPr/>
        <a:lstStyle/>
        <a:p>
          <a:endParaRPr lang="en-US"/>
        </a:p>
      </dgm:t>
    </dgm:pt>
    <dgm:pt modelId="{0DC6DA10-1C08-4D39-A37F-47D06C7CD8BF}" type="pres">
      <dgm:prSet presAssocID="{0A67E019-7AE2-4354-9CA7-7F052F4CFF62}" presName="spacer" presStyleCnt="0"/>
      <dgm:spPr/>
    </dgm:pt>
    <dgm:pt modelId="{9C73A7CB-10F8-4324-9A53-3959AC3F437C}" type="pres">
      <dgm:prSet presAssocID="{C25AB2FF-5151-46B8-87FD-0663D84499B5}" presName="parentText" presStyleLbl="node1" presStyleIdx="1" presStyleCnt="6">
        <dgm:presLayoutVars>
          <dgm:chMax val="0"/>
          <dgm:bulletEnabled val="1"/>
        </dgm:presLayoutVars>
      </dgm:prSet>
      <dgm:spPr/>
      <dgm:t>
        <a:bodyPr/>
        <a:lstStyle/>
        <a:p>
          <a:endParaRPr lang="en-US"/>
        </a:p>
      </dgm:t>
    </dgm:pt>
    <dgm:pt modelId="{45F87C1C-6DFF-49C8-A3AD-DAA54E55DFB2}" type="pres">
      <dgm:prSet presAssocID="{EC88B28E-7AB3-4F6C-9549-6B837CA40B33}" presName="spacer" presStyleCnt="0"/>
      <dgm:spPr/>
    </dgm:pt>
    <dgm:pt modelId="{A40147D0-4519-43D8-9F81-DFB3BCB910F5}" type="pres">
      <dgm:prSet presAssocID="{DAAE53F2-7A7C-4476-91F3-387005881CA7}" presName="parentText" presStyleLbl="node1" presStyleIdx="2" presStyleCnt="6">
        <dgm:presLayoutVars>
          <dgm:chMax val="0"/>
          <dgm:bulletEnabled val="1"/>
        </dgm:presLayoutVars>
      </dgm:prSet>
      <dgm:spPr/>
      <dgm:t>
        <a:bodyPr/>
        <a:lstStyle/>
        <a:p>
          <a:endParaRPr lang="en-US"/>
        </a:p>
      </dgm:t>
    </dgm:pt>
    <dgm:pt modelId="{4A36DC4C-839B-47DB-BEA4-74289582945A}" type="pres">
      <dgm:prSet presAssocID="{FC8873C6-057A-4E61-B1F4-9ACD6EA1BA71}" presName="spacer" presStyleCnt="0"/>
      <dgm:spPr/>
    </dgm:pt>
    <dgm:pt modelId="{656517FF-7036-409B-9A94-9EA4CC2FDF61}" type="pres">
      <dgm:prSet presAssocID="{BD552470-4E86-48DF-ACB4-13BDCEAD284E}" presName="parentText" presStyleLbl="node1" presStyleIdx="3" presStyleCnt="6">
        <dgm:presLayoutVars>
          <dgm:chMax val="0"/>
          <dgm:bulletEnabled val="1"/>
        </dgm:presLayoutVars>
      </dgm:prSet>
      <dgm:spPr/>
      <dgm:t>
        <a:bodyPr/>
        <a:lstStyle/>
        <a:p>
          <a:endParaRPr lang="en-US"/>
        </a:p>
      </dgm:t>
    </dgm:pt>
    <dgm:pt modelId="{AEDB21D6-9C02-43D2-8FB0-7BB5243D6C10}" type="pres">
      <dgm:prSet presAssocID="{8BC130D9-7454-4D2E-846A-AA2A2A6D30AC}" presName="spacer" presStyleCnt="0"/>
      <dgm:spPr/>
    </dgm:pt>
    <dgm:pt modelId="{EE063372-1E7D-4E8F-9B29-3727A851C172}" type="pres">
      <dgm:prSet presAssocID="{19D3726B-6C1C-4D48-85FE-D53805A25DE5}" presName="parentText" presStyleLbl="node1" presStyleIdx="4" presStyleCnt="6">
        <dgm:presLayoutVars>
          <dgm:chMax val="0"/>
          <dgm:bulletEnabled val="1"/>
        </dgm:presLayoutVars>
      </dgm:prSet>
      <dgm:spPr/>
      <dgm:t>
        <a:bodyPr/>
        <a:lstStyle/>
        <a:p>
          <a:endParaRPr lang="en-US"/>
        </a:p>
      </dgm:t>
    </dgm:pt>
    <dgm:pt modelId="{A4DDDDC4-6834-4E64-98ED-30058677F2CD}" type="pres">
      <dgm:prSet presAssocID="{3CC3E586-85E8-4E05-93D9-1D610EE98816}" presName="spacer" presStyleCnt="0"/>
      <dgm:spPr/>
    </dgm:pt>
    <dgm:pt modelId="{5B79DD90-2A1C-43F2-A752-1DA2CE660F04}" type="pres">
      <dgm:prSet presAssocID="{F0F6C165-9D65-4C55-B9C2-EB311A48B8A0}" presName="parentText" presStyleLbl="node1" presStyleIdx="5" presStyleCnt="6">
        <dgm:presLayoutVars>
          <dgm:chMax val="0"/>
          <dgm:bulletEnabled val="1"/>
        </dgm:presLayoutVars>
      </dgm:prSet>
      <dgm:spPr/>
      <dgm:t>
        <a:bodyPr/>
        <a:lstStyle/>
        <a:p>
          <a:endParaRPr lang="en-US"/>
        </a:p>
      </dgm:t>
    </dgm:pt>
  </dgm:ptLst>
  <dgm:cxnLst>
    <dgm:cxn modelId="{B1F31415-5C93-4B33-BEBF-CE15F26BB878}" srcId="{4465FE35-32C1-4AE8-9800-92F7295FDBE9}" destId="{DAAE53F2-7A7C-4476-91F3-387005881CA7}" srcOrd="2" destOrd="0" parTransId="{F36D2979-2C1C-4380-B396-6C616CB60EF0}" sibTransId="{FC8873C6-057A-4E61-B1F4-9ACD6EA1BA71}"/>
    <dgm:cxn modelId="{30C60FEE-2762-4ED6-B65B-D15D21EE172B}" type="presOf" srcId="{F0F6C165-9D65-4C55-B9C2-EB311A48B8A0}" destId="{5B79DD90-2A1C-43F2-A752-1DA2CE660F04}" srcOrd="0" destOrd="0" presId="urn:microsoft.com/office/officeart/2005/8/layout/vList2"/>
    <dgm:cxn modelId="{33A0CBC1-ED53-4892-90A1-55E97AAB9A0B}" type="presOf" srcId="{71CD645F-C105-4786-88CE-C75D8CF8C2DB}" destId="{945CCD88-0019-407F-B1D3-A0C43DC4A7F6}" srcOrd="0" destOrd="0" presId="urn:microsoft.com/office/officeart/2005/8/layout/vList2"/>
    <dgm:cxn modelId="{BF32051C-0C7F-48EF-B5B7-32313ACC8DDA}" srcId="{4465FE35-32C1-4AE8-9800-92F7295FDBE9}" destId="{71CD645F-C105-4786-88CE-C75D8CF8C2DB}" srcOrd="0" destOrd="0" parTransId="{639F1394-94D3-4244-90B4-7DE19BF153FF}" sibTransId="{0A67E019-7AE2-4354-9CA7-7F052F4CFF62}"/>
    <dgm:cxn modelId="{70928124-4A70-4540-83FD-C0EC6C9EAEF5}" type="presOf" srcId="{BD552470-4E86-48DF-ACB4-13BDCEAD284E}" destId="{656517FF-7036-409B-9A94-9EA4CC2FDF61}" srcOrd="0" destOrd="0" presId="urn:microsoft.com/office/officeart/2005/8/layout/vList2"/>
    <dgm:cxn modelId="{44D1623A-D796-490D-A892-951AFD97061F}" srcId="{4465FE35-32C1-4AE8-9800-92F7295FDBE9}" destId="{F0F6C165-9D65-4C55-B9C2-EB311A48B8A0}" srcOrd="5" destOrd="0" parTransId="{CDD02E90-D7B5-4818-AEF9-AE914A8553CD}" sibTransId="{FF1C6F00-6523-47A7-B23B-A30390307156}"/>
    <dgm:cxn modelId="{5E06ECEF-4205-4205-B56A-A7AE703995E2}" srcId="{4465FE35-32C1-4AE8-9800-92F7295FDBE9}" destId="{BD552470-4E86-48DF-ACB4-13BDCEAD284E}" srcOrd="3" destOrd="0" parTransId="{4BDBC391-B822-4BD9-B02E-813EA25D7263}" sibTransId="{8BC130D9-7454-4D2E-846A-AA2A2A6D30AC}"/>
    <dgm:cxn modelId="{A8E5F6DA-0F01-44EA-9B8D-23131458EB28}" type="presOf" srcId="{C25AB2FF-5151-46B8-87FD-0663D84499B5}" destId="{9C73A7CB-10F8-4324-9A53-3959AC3F437C}" srcOrd="0" destOrd="0" presId="urn:microsoft.com/office/officeart/2005/8/layout/vList2"/>
    <dgm:cxn modelId="{7C21159D-92BA-4DF8-BA43-AC0D273DB0A7}" type="presOf" srcId="{DAAE53F2-7A7C-4476-91F3-387005881CA7}" destId="{A40147D0-4519-43D8-9F81-DFB3BCB910F5}" srcOrd="0" destOrd="0" presId="urn:microsoft.com/office/officeart/2005/8/layout/vList2"/>
    <dgm:cxn modelId="{4AAB34AD-C7E9-40E0-86A1-6A3E9031ADD0}" type="presOf" srcId="{4465FE35-32C1-4AE8-9800-92F7295FDBE9}" destId="{F7B5FBDC-9C5E-4101-BEC3-B22472A659D2}" srcOrd="0" destOrd="0" presId="urn:microsoft.com/office/officeart/2005/8/layout/vList2"/>
    <dgm:cxn modelId="{0356BE5F-F82E-4C4F-9A91-7974DE710DF4}" type="presOf" srcId="{19D3726B-6C1C-4D48-85FE-D53805A25DE5}" destId="{EE063372-1E7D-4E8F-9B29-3727A851C172}" srcOrd="0" destOrd="0" presId="urn:microsoft.com/office/officeart/2005/8/layout/vList2"/>
    <dgm:cxn modelId="{F70E7227-EB7E-4746-BEEA-74BF791F86ED}" srcId="{4465FE35-32C1-4AE8-9800-92F7295FDBE9}" destId="{C25AB2FF-5151-46B8-87FD-0663D84499B5}" srcOrd="1" destOrd="0" parTransId="{C15D78A9-C050-42F4-92DF-57EA2E82E432}" sibTransId="{EC88B28E-7AB3-4F6C-9549-6B837CA40B33}"/>
    <dgm:cxn modelId="{DE9F47CE-AFEE-493E-8AD2-DE4C16B92BA6}" srcId="{4465FE35-32C1-4AE8-9800-92F7295FDBE9}" destId="{19D3726B-6C1C-4D48-85FE-D53805A25DE5}" srcOrd="4" destOrd="0" parTransId="{15EC016C-EA92-49D6-A4FE-E082150CAFDE}" sibTransId="{3CC3E586-85E8-4E05-93D9-1D610EE98816}"/>
    <dgm:cxn modelId="{F2CC7D4F-F4F5-4904-AFFF-AEF89D4ACD44}" type="presParOf" srcId="{F7B5FBDC-9C5E-4101-BEC3-B22472A659D2}" destId="{945CCD88-0019-407F-B1D3-A0C43DC4A7F6}" srcOrd="0" destOrd="0" presId="urn:microsoft.com/office/officeart/2005/8/layout/vList2"/>
    <dgm:cxn modelId="{15425424-B96A-4F49-992D-6941D9167A70}" type="presParOf" srcId="{F7B5FBDC-9C5E-4101-BEC3-B22472A659D2}" destId="{0DC6DA10-1C08-4D39-A37F-47D06C7CD8BF}" srcOrd="1" destOrd="0" presId="urn:microsoft.com/office/officeart/2005/8/layout/vList2"/>
    <dgm:cxn modelId="{E89BF46C-9C9A-4B29-AF28-D32079311868}" type="presParOf" srcId="{F7B5FBDC-9C5E-4101-BEC3-B22472A659D2}" destId="{9C73A7CB-10F8-4324-9A53-3959AC3F437C}" srcOrd="2" destOrd="0" presId="urn:microsoft.com/office/officeart/2005/8/layout/vList2"/>
    <dgm:cxn modelId="{6C01A740-FF6E-473A-A227-27DC9AA66565}" type="presParOf" srcId="{F7B5FBDC-9C5E-4101-BEC3-B22472A659D2}" destId="{45F87C1C-6DFF-49C8-A3AD-DAA54E55DFB2}" srcOrd="3" destOrd="0" presId="urn:microsoft.com/office/officeart/2005/8/layout/vList2"/>
    <dgm:cxn modelId="{6130CB19-9E7E-4742-B0AB-F2187BDCBF34}" type="presParOf" srcId="{F7B5FBDC-9C5E-4101-BEC3-B22472A659D2}" destId="{A40147D0-4519-43D8-9F81-DFB3BCB910F5}" srcOrd="4" destOrd="0" presId="urn:microsoft.com/office/officeart/2005/8/layout/vList2"/>
    <dgm:cxn modelId="{98B954F6-A2A5-432C-879D-320F62735D7C}" type="presParOf" srcId="{F7B5FBDC-9C5E-4101-BEC3-B22472A659D2}" destId="{4A36DC4C-839B-47DB-BEA4-74289582945A}" srcOrd="5" destOrd="0" presId="urn:microsoft.com/office/officeart/2005/8/layout/vList2"/>
    <dgm:cxn modelId="{D59AC002-CA57-46D8-A2EE-7AA6D36DB049}" type="presParOf" srcId="{F7B5FBDC-9C5E-4101-BEC3-B22472A659D2}" destId="{656517FF-7036-409B-9A94-9EA4CC2FDF61}" srcOrd="6" destOrd="0" presId="urn:microsoft.com/office/officeart/2005/8/layout/vList2"/>
    <dgm:cxn modelId="{AE71DD40-BA6B-4852-9977-AD9A3DA003CE}" type="presParOf" srcId="{F7B5FBDC-9C5E-4101-BEC3-B22472A659D2}" destId="{AEDB21D6-9C02-43D2-8FB0-7BB5243D6C10}" srcOrd="7" destOrd="0" presId="urn:microsoft.com/office/officeart/2005/8/layout/vList2"/>
    <dgm:cxn modelId="{11DCE8C1-E7E9-4BF9-A770-545F6E4558CB}" type="presParOf" srcId="{F7B5FBDC-9C5E-4101-BEC3-B22472A659D2}" destId="{EE063372-1E7D-4E8F-9B29-3727A851C172}" srcOrd="8" destOrd="0" presId="urn:microsoft.com/office/officeart/2005/8/layout/vList2"/>
    <dgm:cxn modelId="{B921DB00-FA59-47F7-BA84-2E112784A2E2}" type="presParOf" srcId="{F7B5FBDC-9C5E-4101-BEC3-B22472A659D2}" destId="{A4DDDDC4-6834-4E64-98ED-30058677F2CD}" srcOrd="9" destOrd="0" presId="urn:microsoft.com/office/officeart/2005/8/layout/vList2"/>
    <dgm:cxn modelId="{A8656219-33D8-40E5-AB7E-4E72E3C1D498}" type="presParOf" srcId="{F7B5FBDC-9C5E-4101-BEC3-B22472A659D2}" destId="{5B79DD90-2A1C-43F2-A752-1DA2CE660F0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4381" y="481362"/>
          <a:ext cx="1749937" cy="1749937"/>
        </a:xfrm>
        <a:prstGeom prst="ellipse">
          <a:avLst/>
        </a:prstGeom>
        <a:no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987318" y="854300"/>
          <a:ext cx="1004062" cy="1004062"/>
        </a:xfrm>
        <a:prstGeom prst="rect">
          <a:avLst/>
        </a:prstGeom>
        <a:solidFill>
          <a:schemeClr val="bg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54974" y="2776362"/>
          <a:ext cx="28687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1" kern="1200" dirty="0"/>
            <a:t>Hardware</a:t>
          </a:r>
          <a:r>
            <a:rPr lang="en-US" sz="1300" kern="1200" dirty="0"/>
            <a:t/>
          </a:r>
          <a:br>
            <a:rPr lang="en-US" sz="1300" kern="1200" dirty="0"/>
          </a:br>
          <a:r>
            <a:rPr lang="en-US" sz="1300" kern="1200" dirty="0"/>
            <a:t/>
          </a:r>
          <a:br>
            <a:rPr lang="en-US" sz="1300" kern="1200" dirty="0"/>
          </a:br>
          <a:r>
            <a:rPr lang="en-US" sz="1300" kern="1200" dirty="0"/>
            <a:t>troubleshooting of electronics and repair of mechanics</a:t>
          </a:r>
        </a:p>
      </dsp:txBody>
      <dsp:txXfrm>
        <a:off x="54974" y="2776362"/>
        <a:ext cx="2868750" cy="765000"/>
      </dsp:txXfrm>
    </dsp:sp>
    <dsp:sp modelId="{BCD8CDD9-0C56-4401-ADB1-8B48DAB2C96F}">
      <dsp:nvSpPr>
        <dsp:cNvPr id="0" name=""/>
        <dsp:cNvSpPr/>
      </dsp:nvSpPr>
      <dsp:spPr>
        <a:xfrm>
          <a:off x="3985162" y="481362"/>
          <a:ext cx="1749937" cy="1749937"/>
        </a:xfrm>
        <a:prstGeom prst="ellipse">
          <a:avLst/>
        </a:prstGeom>
        <a:no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358099" y="854300"/>
          <a:ext cx="1004062" cy="1004062"/>
        </a:xfrm>
        <a:prstGeom prst="rect">
          <a:avLst/>
        </a:prstGeom>
        <a:solidFill>
          <a:schemeClr val="bg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425756" y="2776362"/>
          <a:ext cx="28687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1" kern="1200" dirty="0"/>
            <a:t>Software</a:t>
          </a:r>
          <a:r>
            <a:rPr lang="en-US" sz="1300" kern="1200" dirty="0"/>
            <a:t/>
          </a:r>
          <a:br>
            <a:rPr lang="en-US" sz="1300" kern="1200" dirty="0"/>
          </a:br>
          <a:r>
            <a:rPr lang="en-US" sz="1300" kern="1200" dirty="0"/>
            <a:t/>
          </a:r>
          <a:br>
            <a:rPr lang="en-US" sz="1300" kern="1200" dirty="0"/>
          </a:br>
          <a:r>
            <a:rPr lang="en-US" sz="1300" kern="1200" dirty="0"/>
            <a:t>software configuration and installation</a:t>
          </a:r>
        </a:p>
      </dsp:txBody>
      <dsp:txXfrm>
        <a:off x="3425756" y="2776362"/>
        <a:ext cx="2868750" cy="765000"/>
      </dsp:txXfrm>
    </dsp:sp>
    <dsp:sp modelId="{FF93E135-77D6-48A0-8871-9BC93D705D06}">
      <dsp:nvSpPr>
        <dsp:cNvPr id="0" name=""/>
        <dsp:cNvSpPr/>
      </dsp:nvSpPr>
      <dsp:spPr>
        <a:xfrm>
          <a:off x="7355943" y="481362"/>
          <a:ext cx="1749937" cy="1749937"/>
        </a:xfrm>
        <a:prstGeom prst="ellipse">
          <a:avLst/>
        </a:prstGeom>
        <a:no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728881" y="854300"/>
          <a:ext cx="1004062" cy="1004062"/>
        </a:xfrm>
        <a:prstGeom prst="rect">
          <a:avLst/>
        </a:prstGeom>
        <a:solidFill>
          <a:schemeClr val="bg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796537" y="2776362"/>
          <a:ext cx="286875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1" kern="1200" dirty="0"/>
            <a:t>Calibration</a:t>
          </a:r>
          <a:r>
            <a:rPr lang="en-US" sz="1300" kern="1200" dirty="0"/>
            <a:t/>
          </a:r>
          <a:br>
            <a:rPr lang="en-US" sz="1300" kern="1200" dirty="0"/>
          </a:br>
          <a:r>
            <a:rPr lang="en-US" sz="1300" kern="1200" dirty="0"/>
            <a:t/>
          </a:r>
          <a:br>
            <a:rPr lang="en-US" sz="1300" kern="1200" dirty="0"/>
          </a:br>
          <a:r>
            <a:rPr lang="en-US" sz="1300" kern="1200" dirty="0"/>
            <a:t>final calibration and functional testing </a:t>
          </a:r>
        </a:p>
      </dsp:txBody>
      <dsp:txXfrm>
        <a:off x="6796537" y="2776362"/>
        <a:ext cx="2868750"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CCD88-0019-407F-B1D3-A0C43DC4A7F6}">
      <dsp:nvSpPr>
        <dsp:cNvPr id="0" name=""/>
        <dsp:cNvSpPr/>
      </dsp:nvSpPr>
      <dsp:spPr>
        <a:xfrm>
          <a:off x="0" y="111410"/>
          <a:ext cx="5641974" cy="8983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General procedure for retrieving calibration parameters</a:t>
          </a:r>
        </a:p>
      </dsp:txBody>
      <dsp:txXfrm>
        <a:off x="43853" y="155263"/>
        <a:ext cx="5554268" cy="810634"/>
      </dsp:txXfrm>
    </dsp:sp>
    <dsp:sp modelId="{9C73A7CB-10F8-4324-9A53-3959AC3F437C}">
      <dsp:nvSpPr>
        <dsp:cNvPr id="0" name=""/>
        <dsp:cNvSpPr/>
      </dsp:nvSpPr>
      <dsp:spPr>
        <a:xfrm>
          <a:off x="0" y="1061590"/>
          <a:ext cx="5641974" cy="8983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1)</a:t>
          </a:r>
          <a:r>
            <a:rPr lang="en-US" sz="1800" kern="1200" dirty="0"/>
            <a:t> First of all, you need to be sure that boards have been reset after last calibration. If not, please switch off and switch on boards </a:t>
          </a:r>
        </a:p>
      </dsp:txBody>
      <dsp:txXfrm>
        <a:off x="43853" y="1105443"/>
        <a:ext cx="5554268" cy="810634"/>
      </dsp:txXfrm>
    </dsp:sp>
    <dsp:sp modelId="{A40147D0-4519-43D8-9F81-DFB3BCB910F5}">
      <dsp:nvSpPr>
        <dsp:cNvPr id="0" name=""/>
        <dsp:cNvSpPr/>
      </dsp:nvSpPr>
      <dsp:spPr>
        <a:xfrm>
          <a:off x="0" y="2011771"/>
          <a:ext cx="5641974" cy="89834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2)</a:t>
          </a:r>
          <a:r>
            <a:rPr lang="en-US" sz="1800" kern="1200" dirty="0"/>
            <a:t> In the </a:t>
          </a:r>
          <a:r>
            <a:rPr lang="en-US" sz="1800" b="1" kern="1200" dirty="0"/>
            <a:t>general.xml</a:t>
          </a:r>
          <a:r>
            <a:rPr lang="en-US" sz="1800" kern="1200" dirty="0"/>
            <a:t> file set both “</a:t>
          </a:r>
          <a:r>
            <a:rPr lang="en-US" sz="1800" kern="1200" dirty="0" err="1"/>
            <a:t>useRawEncoderValue</a:t>
          </a:r>
          <a:r>
            <a:rPr lang="en-US" sz="1800" kern="1200" dirty="0"/>
            <a:t>” and “</a:t>
          </a:r>
          <a:r>
            <a:rPr lang="en-US" sz="1800" kern="1200" dirty="0" err="1"/>
            <a:t>skipCalibration</a:t>
          </a:r>
          <a:r>
            <a:rPr lang="en-US" sz="1800" kern="1200" dirty="0"/>
            <a:t>” parameters to true </a:t>
          </a:r>
        </a:p>
      </dsp:txBody>
      <dsp:txXfrm>
        <a:off x="43853" y="2055624"/>
        <a:ext cx="5554268" cy="810634"/>
      </dsp:txXfrm>
    </dsp:sp>
    <dsp:sp modelId="{656517FF-7036-409B-9A94-9EA4CC2FDF61}">
      <dsp:nvSpPr>
        <dsp:cNvPr id="0" name=""/>
        <dsp:cNvSpPr/>
      </dsp:nvSpPr>
      <dsp:spPr>
        <a:xfrm>
          <a:off x="0" y="2961952"/>
          <a:ext cx="5641974" cy="8983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3)</a:t>
          </a:r>
          <a:r>
            <a:rPr lang="en-US" sz="1800" kern="1200" dirty="0"/>
            <a:t> Press the fault. So, you are sure the procedure is safe </a:t>
          </a:r>
        </a:p>
      </dsp:txBody>
      <dsp:txXfrm>
        <a:off x="43853" y="3005805"/>
        <a:ext cx="5554268" cy="810634"/>
      </dsp:txXfrm>
    </dsp:sp>
    <dsp:sp modelId="{EE063372-1E7D-4E8F-9B29-3727A851C172}">
      <dsp:nvSpPr>
        <dsp:cNvPr id="0" name=""/>
        <dsp:cNvSpPr/>
      </dsp:nvSpPr>
      <dsp:spPr>
        <a:xfrm>
          <a:off x="0" y="3912132"/>
          <a:ext cx="5641974" cy="89834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4)</a:t>
          </a:r>
          <a:r>
            <a:rPr lang="en-US" sz="1800" kern="1200" dirty="0"/>
            <a:t> Launch </a:t>
          </a:r>
          <a:r>
            <a:rPr lang="en-US" sz="1800" b="1" i="1" kern="1200" dirty="0" err="1"/>
            <a:t>yarprobotinterface</a:t>
          </a:r>
          <a:r>
            <a:rPr lang="en-US" sz="1800" kern="1200" dirty="0"/>
            <a:t>. You will see that </a:t>
          </a:r>
          <a:r>
            <a:rPr lang="en-US" sz="1800" i="1" kern="1200" dirty="0" err="1"/>
            <a:t>yarprobotInterface</a:t>
          </a:r>
          <a:r>
            <a:rPr lang="en-US" sz="1800" i="1" kern="1200" dirty="0"/>
            <a:t> </a:t>
          </a:r>
          <a:r>
            <a:rPr lang="en-US" sz="1800" kern="1200" dirty="0"/>
            <a:t>tell you to press fault button and waits until the user press enter. </a:t>
          </a:r>
        </a:p>
      </dsp:txBody>
      <dsp:txXfrm>
        <a:off x="43853" y="3955985"/>
        <a:ext cx="5554268" cy="810634"/>
      </dsp:txXfrm>
    </dsp:sp>
    <dsp:sp modelId="{5B79DD90-2A1C-43F2-A752-1DA2CE660F04}">
      <dsp:nvSpPr>
        <dsp:cNvPr id="0" name=""/>
        <dsp:cNvSpPr/>
      </dsp:nvSpPr>
      <dsp:spPr>
        <a:xfrm>
          <a:off x="0" y="4862313"/>
          <a:ext cx="5641974" cy="8983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5) </a:t>
          </a:r>
          <a:r>
            <a:rPr lang="en-US" sz="1800" kern="1200" dirty="0"/>
            <a:t>Start the calibration procedure depending on calibration type. </a:t>
          </a:r>
        </a:p>
      </dsp:txBody>
      <dsp:txXfrm>
        <a:off x="43853" y="4906166"/>
        <a:ext cx="5554268" cy="81063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5/19/2022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icub-tech-iit.github.io/documentation/icub_firmware/firmware/firmware/#firmwareupdat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obotology/icub-firmware" TargetMode="External"/><Relationship Id="rId2" Type="http://schemas.openxmlformats.org/officeDocument/2006/relationships/hyperlink" Target="http://icub.org/"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github.com/robotology/icub-firmware-shar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icub-tech-iit.github.io/documentation/icub_tend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ub-tech-iit.github.io/documentation/icub_tendons/wrist_hand_cabling_V2/#13-wrist-passive-tendons"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icub-tech-iit.github.io/documentation/icub_tendons/lower_arm_V2/#11-rules-of-thumb-for-a-good-start" TargetMode="Externa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cub-tech-iit.github.io/documentati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robotology/robots-configurat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icub-tech-iit.github.io/documentation/icub_r1_icub3_calibration_types/icub_r1_calibration_types/"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hyperlink" Target="https://icub-tech-iit.github.io/documentation/icub_robot_calibration/icub-robot-calibration-v2.x/#robot-calibration-of-icub-v2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icub-tech-iit.github.io/documentation/icub_robot_calibration/icub-robot-calibration-v2.x/#arms-fine-calibration"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icub-tech-iit/electronics-wiring-public/blob/master/icub2.7/pdf/iCub2.7_E3.6.2_14838_Logic.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icub-tech-iit/electronics-wiring-public/blob/master/icub2.7/pdf/iCub2.7_E3.6.2_14839_Harness.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icub-tech-iit/electronics-wiring-public/blob/master/icub2.5/iCub%20wiring%20Rev3.3%20COM-EXP%20and%20MC4-PLUS%20and%20BatteryPack/pdf/Motor%20and%20board%20placement_iCub2.5.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13555"/>
          </a:xfrm>
          <a:prstGeom prst="rect">
            <a:avLst/>
          </a:prstGeom>
        </p:spPr>
      </p:pic>
    </p:spTree>
    <p:extLst>
      <p:ext uri="{BB962C8B-B14F-4D97-AF65-F5344CB8AC3E}">
        <p14:creationId xmlns:p14="http://schemas.microsoft.com/office/powerpoint/2010/main" val="389787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AE1107-CEC3-4041-8BAA-CDB6F6759B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a:normAutofit/>
          </a:bodyPr>
          <a:lstStyle/>
          <a:p>
            <a:r>
              <a:rPr lang="it-IT">
                <a:solidFill>
                  <a:srgbClr val="FFFFFF"/>
                </a:solidFill>
              </a:rPr>
              <a:t>types of boards (v2.x)</a:t>
            </a:r>
            <a:endParaRPr lang="en-US">
              <a:solidFill>
                <a:srgbClr val="FFFFFF"/>
              </a:solidFill>
            </a:endParaRPr>
          </a:p>
        </p:txBody>
      </p:sp>
      <p:cxnSp>
        <p:nvCxnSpPr>
          <p:cNvPr id="19" name="Straight Connector 18">
            <a:extLst>
              <a:ext uri="{FF2B5EF4-FFF2-40B4-BE49-F238E27FC236}">
                <a16:creationId xmlns:a16="http://schemas.microsoft.com/office/drawing/2014/main" id="{1AEA88FB-F5DD-45CE-AAE1-7B33D0ABDD2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9" y="2286000"/>
            <a:ext cx="3791711" cy="3931920"/>
          </a:xfrm>
        </p:spPr>
        <p:txBody>
          <a:bodyPr vert="horz" lIns="45720" tIns="45720" rIns="45720" bIns="45720" rtlCol="0">
            <a:normAutofit/>
          </a:bodyPr>
          <a:lstStyle/>
          <a:p>
            <a:r>
              <a:rPr lang="en-US" sz="1900" b="1">
                <a:solidFill>
                  <a:srgbClr val="FFFFFF"/>
                </a:solidFill>
                <a:ea typeface="+mn-lt"/>
                <a:cs typeface="+mn-lt"/>
              </a:rPr>
              <a:t>INPUT</a:t>
            </a:r>
            <a:r>
              <a:rPr lang="en-US" sz="1900">
                <a:solidFill>
                  <a:srgbClr val="FFFFFF"/>
                </a:solidFill>
                <a:ea typeface="+mn-lt"/>
                <a:cs typeface="+mn-lt"/>
              </a:rPr>
              <a:t>: </a:t>
            </a:r>
            <a:endParaRPr lang="it-IT" sz="1900">
              <a:solidFill>
                <a:srgbClr val="FFFFFF"/>
              </a:solidFill>
            </a:endParaRPr>
          </a:p>
          <a:p>
            <a:r>
              <a:rPr lang="en-US" sz="1900">
                <a:solidFill>
                  <a:srgbClr val="FFFFFF"/>
                </a:solidFill>
                <a:ea typeface="+mn-lt"/>
                <a:cs typeface="+mn-lt"/>
              </a:rPr>
              <a:t>EMS and MC4PLUS can be reached via ETH, while 2FOC can be reached via CAN protocol.</a:t>
            </a:r>
            <a:endParaRPr lang="en-US" sz="1900">
              <a:solidFill>
                <a:srgbClr val="FFFFFF"/>
              </a:solidFill>
            </a:endParaRPr>
          </a:p>
          <a:p>
            <a:endParaRPr lang="en-US" sz="1900" b="1">
              <a:solidFill>
                <a:srgbClr val="FFFFFF"/>
              </a:solidFill>
            </a:endParaRPr>
          </a:p>
          <a:p>
            <a:r>
              <a:rPr lang="en-US" sz="1900" b="1">
                <a:solidFill>
                  <a:srgbClr val="FFFFFF"/>
                </a:solidFill>
              </a:rPr>
              <a:t>OUTPUT:</a:t>
            </a:r>
          </a:p>
          <a:p>
            <a:r>
              <a:rPr lang="en-US" sz="1900">
                <a:solidFill>
                  <a:srgbClr val="FFFFFF"/>
                </a:solidFill>
                <a:ea typeface="+mn-lt"/>
                <a:cs typeface="+mn-lt"/>
              </a:rPr>
              <a:t>On the output to the 2FOCs we have the power part of the motors, and on the output to the EMSs the CAN connection with 2x2FOCs. </a:t>
            </a:r>
            <a:br>
              <a:rPr lang="en-US" sz="1900">
                <a:solidFill>
                  <a:srgbClr val="FFFFFF"/>
                </a:solidFill>
                <a:ea typeface="+mn-lt"/>
                <a:cs typeface="+mn-lt"/>
              </a:rPr>
            </a:br>
            <a:r>
              <a:rPr lang="en-US" sz="1900">
                <a:solidFill>
                  <a:srgbClr val="FFFFFF"/>
                </a:solidFill>
              </a:rPr>
              <a:t>For MC4-PLUS both CAN and Motors.</a:t>
            </a:r>
            <a:endParaRPr lang="en-US" sz="1900" b="1">
              <a:solidFill>
                <a:srgbClr val="FFFFFF"/>
              </a:solidFill>
            </a:endParaRPr>
          </a:p>
        </p:txBody>
      </p:sp>
      <p:pic>
        <p:nvPicPr>
          <p:cNvPr id="5" name="Picture 4"/>
          <p:cNvPicPr>
            <a:picLocks noChangeAspect="1"/>
          </p:cNvPicPr>
          <p:nvPr/>
        </p:nvPicPr>
        <p:blipFill>
          <a:blip r:embed="rId2"/>
          <a:stretch>
            <a:fillRect/>
          </a:stretch>
        </p:blipFill>
        <p:spPr>
          <a:xfrm>
            <a:off x="7099446" y="207594"/>
            <a:ext cx="3819733" cy="6442812"/>
          </a:xfrm>
          <a:prstGeom prst="rect">
            <a:avLst/>
          </a:prstGeom>
        </p:spPr>
      </p:pic>
    </p:spTree>
    <p:extLst>
      <p:ext uri="{BB962C8B-B14F-4D97-AF65-F5344CB8AC3E}">
        <p14:creationId xmlns:p14="http://schemas.microsoft.com/office/powerpoint/2010/main" val="274117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8EC506-B1DA-46A1-B44D-774E68468E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5E01FA5-D766-43CA-A83D-E7CF3F04E96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CA73784B-AC76-4BAD-93AF-C72D0EDFD7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A55BCA-CDD1-968F-C1BD-2A4B28781341}"/>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spc="200" dirty="0"/>
              <a:t>ems4</a:t>
            </a:r>
            <a:endParaRPr lang="en-US" sz="4400" kern="1200" cap="all" spc="200" baseline="0" dirty="0">
              <a:solidFill>
                <a:schemeClr val="tx1">
                  <a:lumMod val="95000"/>
                  <a:lumOff val="5000"/>
                </a:schemeClr>
              </a:solidFill>
              <a:latin typeface="+mj-lt"/>
              <a:ea typeface="+mj-ea"/>
              <a:cs typeface="+mj-cs"/>
            </a:endParaRPr>
          </a:p>
        </p:txBody>
      </p:sp>
      <p:cxnSp>
        <p:nvCxnSpPr>
          <p:cNvPr id="26" name="Straight Connector 25">
            <a:extLst>
              <a:ext uri="{FF2B5EF4-FFF2-40B4-BE49-F238E27FC236}">
                <a16:creationId xmlns:a16="http://schemas.microsoft.com/office/drawing/2014/main" id="{811DCF04-0C7C-44FC-8246-FC8D736B1A7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magine 4" descr="Immagine che contiene testo, elettronico, circuito&#10;&#10;Descrizione generata automaticamente">
            <a:extLst>
              <a:ext uri="{FF2B5EF4-FFF2-40B4-BE49-F238E27FC236}">
                <a16:creationId xmlns:a16="http://schemas.microsoft.com/office/drawing/2014/main" id="{DDD6283F-C0FA-8FC7-3C9C-E9B0182AF3B0}"/>
              </a:ext>
            </a:extLst>
          </p:cNvPr>
          <p:cNvPicPr>
            <a:picLocks noChangeAspect="1"/>
          </p:cNvPicPr>
          <p:nvPr/>
        </p:nvPicPr>
        <p:blipFill rotWithShape="1">
          <a:blip r:embed="rId2"/>
          <a:srcRect r="2853" b="-218"/>
          <a:stretch/>
        </p:blipFill>
        <p:spPr>
          <a:xfrm>
            <a:off x="4654984" y="1065197"/>
            <a:ext cx="7013458" cy="4739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92881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9F21A7-5D3B-5243-952A-308E574654C3}"/>
              </a:ext>
            </a:extLst>
          </p:cNvPr>
          <p:cNvSpPr>
            <a:spLocks noGrp="1"/>
          </p:cNvSpPr>
          <p:nvPr>
            <p:ph type="title"/>
          </p:nvPr>
        </p:nvSpPr>
        <p:spPr>
          <a:xfrm>
            <a:off x="1024128" y="585216"/>
            <a:ext cx="3133581" cy="1499616"/>
          </a:xfrm>
        </p:spPr>
        <p:txBody>
          <a:bodyPr>
            <a:normAutofit/>
          </a:bodyPr>
          <a:lstStyle/>
          <a:p>
            <a:r>
              <a:rPr lang="it-IT" sz="4000"/>
              <a:t>2foc</a:t>
            </a:r>
          </a:p>
        </p:txBody>
      </p:sp>
      <p:sp>
        <p:nvSpPr>
          <p:cNvPr id="8" name="Content Placeholder 7">
            <a:extLst>
              <a:ext uri="{FF2B5EF4-FFF2-40B4-BE49-F238E27FC236}">
                <a16:creationId xmlns:a16="http://schemas.microsoft.com/office/drawing/2014/main" id="{B53CABA2-57EA-2CFE-1496-D52CCDDCAD8B}"/>
              </a:ext>
            </a:extLst>
          </p:cNvPr>
          <p:cNvSpPr>
            <a:spLocks noGrp="1"/>
          </p:cNvSpPr>
          <p:nvPr>
            <p:ph idx="1"/>
          </p:nvPr>
        </p:nvSpPr>
        <p:spPr>
          <a:xfrm>
            <a:off x="1024128" y="2286000"/>
            <a:ext cx="3133580" cy="3931920"/>
          </a:xfrm>
        </p:spPr>
        <p:txBody>
          <a:bodyPr>
            <a:normAutofit/>
          </a:bodyPr>
          <a:lstStyle/>
          <a:p>
            <a:endParaRPr lang="en-US" sz="1600"/>
          </a:p>
        </p:txBody>
      </p:sp>
      <p:pic>
        <p:nvPicPr>
          <p:cNvPr id="4" name="Immagine 4" descr="Immagine che contiene testo, elettronico, circuito&#10;&#10;Descrizione generata automaticamente">
            <a:extLst>
              <a:ext uri="{FF2B5EF4-FFF2-40B4-BE49-F238E27FC236}">
                <a16:creationId xmlns:a16="http://schemas.microsoft.com/office/drawing/2014/main" id="{94785FD1-EA11-C5C1-E170-33AD90107107}"/>
              </a:ext>
            </a:extLst>
          </p:cNvPr>
          <p:cNvPicPr>
            <a:picLocks noChangeAspect="1"/>
          </p:cNvPicPr>
          <p:nvPr/>
        </p:nvPicPr>
        <p:blipFill rotWithShape="1">
          <a:blip r:embed="rId2"/>
          <a:srcRect r="3736" b="2"/>
          <a:stretch/>
        </p:blipFill>
        <p:spPr>
          <a:xfrm>
            <a:off x="4642342" y="1060395"/>
            <a:ext cx="6909577" cy="4737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2481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801C47-4053-4D26-7D44-59A54D83F4E7}"/>
              </a:ext>
            </a:extLst>
          </p:cNvPr>
          <p:cNvSpPr>
            <a:spLocks noGrp="1"/>
          </p:cNvSpPr>
          <p:nvPr>
            <p:ph type="title"/>
          </p:nvPr>
        </p:nvSpPr>
        <p:spPr>
          <a:xfrm>
            <a:off x="1024128" y="585216"/>
            <a:ext cx="3133581" cy="1499616"/>
          </a:xfrm>
        </p:spPr>
        <p:txBody>
          <a:bodyPr>
            <a:normAutofit/>
          </a:bodyPr>
          <a:lstStyle/>
          <a:p>
            <a:r>
              <a:rPr lang="it-IT" sz="4000" dirty="0"/>
              <a:t>Mc4-Plus</a:t>
            </a:r>
          </a:p>
        </p:txBody>
      </p:sp>
      <p:sp>
        <p:nvSpPr>
          <p:cNvPr id="8" name="Content Placeholder 7">
            <a:extLst>
              <a:ext uri="{FF2B5EF4-FFF2-40B4-BE49-F238E27FC236}">
                <a16:creationId xmlns:a16="http://schemas.microsoft.com/office/drawing/2014/main" id="{7EFB7591-0410-B747-760A-81D03393A71F}"/>
              </a:ext>
            </a:extLst>
          </p:cNvPr>
          <p:cNvSpPr>
            <a:spLocks noGrp="1"/>
          </p:cNvSpPr>
          <p:nvPr>
            <p:ph idx="1"/>
          </p:nvPr>
        </p:nvSpPr>
        <p:spPr>
          <a:xfrm>
            <a:off x="4484020" y="5972431"/>
            <a:ext cx="7159823" cy="420543"/>
          </a:xfrm>
        </p:spPr>
        <p:txBody>
          <a:bodyPr vert="horz" lIns="45720" tIns="45720" rIns="45720" bIns="45720" rtlCol="0" anchor="t">
            <a:normAutofit/>
          </a:bodyPr>
          <a:lstStyle/>
          <a:p>
            <a:r>
              <a:rPr lang="en-US" sz="2000" dirty="0">
                <a:ea typeface="+mn-lt"/>
                <a:cs typeface="+mn-lt"/>
              </a:rPr>
              <a:t>Two different versions, but iCubValaparaiso01 mounts the latest</a:t>
            </a:r>
            <a:endParaRPr lang="en-US" sz="2000"/>
          </a:p>
        </p:txBody>
      </p:sp>
      <p:pic>
        <p:nvPicPr>
          <p:cNvPr id="4" name="Immagine 4" descr="Immagine che contiene testo, elettronico, circuito&#10;&#10;Descrizione generata automaticamente">
            <a:extLst>
              <a:ext uri="{FF2B5EF4-FFF2-40B4-BE49-F238E27FC236}">
                <a16:creationId xmlns:a16="http://schemas.microsoft.com/office/drawing/2014/main" id="{E5A8A8B1-C094-BEEC-E5FC-35B7B85E6178}"/>
              </a:ext>
            </a:extLst>
          </p:cNvPr>
          <p:cNvPicPr>
            <a:picLocks noChangeAspect="1"/>
          </p:cNvPicPr>
          <p:nvPr/>
        </p:nvPicPr>
        <p:blipFill rotWithShape="1">
          <a:blip r:embed="rId2"/>
          <a:srcRect r="816" b="-2"/>
          <a:stretch/>
        </p:blipFill>
        <p:spPr>
          <a:xfrm>
            <a:off x="4642342" y="1060369"/>
            <a:ext cx="6909577" cy="47372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1742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9C9FD-36CA-1B0A-7661-62BF371C78FB}"/>
              </a:ext>
            </a:extLst>
          </p:cNvPr>
          <p:cNvSpPr>
            <a:spLocks noGrp="1"/>
          </p:cNvSpPr>
          <p:nvPr>
            <p:ph type="title"/>
          </p:nvPr>
        </p:nvSpPr>
        <p:spPr>
          <a:xfrm>
            <a:off x="1024128" y="585216"/>
            <a:ext cx="3133581" cy="1499616"/>
          </a:xfrm>
        </p:spPr>
        <p:txBody>
          <a:bodyPr>
            <a:normAutofit/>
          </a:bodyPr>
          <a:lstStyle/>
          <a:p>
            <a:r>
              <a:rPr lang="it-IT" sz="4000"/>
              <a:t>mais</a:t>
            </a:r>
          </a:p>
        </p:txBody>
      </p:sp>
      <p:sp>
        <p:nvSpPr>
          <p:cNvPr id="9" name="Content Placeholder 7">
            <a:extLst>
              <a:ext uri="{FF2B5EF4-FFF2-40B4-BE49-F238E27FC236}">
                <a16:creationId xmlns:a16="http://schemas.microsoft.com/office/drawing/2014/main" id="{29FEF595-B8D2-EA78-C509-ED0A21FD5008}"/>
              </a:ext>
            </a:extLst>
          </p:cNvPr>
          <p:cNvSpPr>
            <a:spLocks noGrp="1"/>
          </p:cNvSpPr>
          <p:nvPr>
            <p:ph idx="1"/>
          </p:nvPr>
        </p:nvSpPr>
        <p:spPr>
          <a:xfrm>
            <a:off x="1024128" y="2085474"/>
            <a:ext cx="3133580" cy="3931920"/>
          </a:xfrm>
        </p:spPr>
        <p:txBody>
          <a:bodyPr vert="horz" lIns="45720" tIns="45720" rIns="45720" bIns="45720" rtlCol="0" anchor="t">
            <a:normAutofit/>
          </a:bodyPr>
          <a:lstStyle/>
          <a:p>
            <a:r>
              <a:rPr lang="en-US" sz="1600" dirty="0">
                <a:ea typeface="+mn-lt"/>
                <a:cs typeface="+mn-lt"/>
              </a:rPr>
              <a:t>Board deputed to handle position feedback from Hall sensors</a:t>
            </a:r>
            <a:endParaRPr lang="en-US" sz="1600"/>
          </a:p>
        </p:txBody>
      </p:sp>
      <p:pic>
        <p:nvPicPr>
          <p:cNvPr id="4" name="Immagine 4" descr="Immagine che contiene testo, elettronico, circuito&#10;&#10;Descrizione generata automaticamente">
            <a:extLst>
              <a:ext uri="{FF2B5EF4-FFF2-40B4-BE49-F238E27FC236}">
                <a16:creationId xmlns:a16="http://schemas.microsoft.com/office/drawing/2014/main" id="{3924BDA9-D80C-49FB-27EC-D7F9D4B294D0}"/>
              </a:ext>
            </a:extLst>
          </p:cNvPr>
          <p:cNvPicPr>
            <a:picLocks noChangeAspect="1"/>
          </p:cNvPicPr>
          <p:nvPr/>
        </p:nvPicPr>
        <p:blipFill rotWithShape="1">
          <a:blip r:embed="rId2"/>
          <a:srcRect r="5921" b="-2"/>
          <a:stretch/>
        </p:blipFill>
        <p:spPr>
          <a:xfrm>
            <a:off x="4642342" y="1060370"/>
            <a:ext cx="6909577" cy="47372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Immagine 4" descr="Immagine che contiene interni, automazione, motore&#10;&#10;Descrizione generata automaticamente">
            <a:extLst>
              <a:ext uri="{FF2B5EF4-FFF2-40B4-BE49-F238E27FC236}">
                <a16:creationId xmlns:a16="http://schemas.microsoft.com/office/drawing/2014/main" id="{C4D33F51-E372-8047-C06A-95E901ABA445}"/>
              </a:ext>
            </a:extLst>
          </p:cNvPr>
          <p:cNvPicPr>
            <a:picLocks noChangeAspect="1"/>
          </p:cNvPicPr>
          <p:nvPr/>
        </p:nvPicPr>
        <p:blipFill>
          <a:blip r:embed="rId3"/>
          <a:stretch>
            <a:fillRect/>
          </a:stretch>
        </p:blipFill>
        <p:spPr>
          <a:xfrm>
            <a:off x="1157457" y="2734860"/>
            <a:ext cx="2743200"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Connettore 2 4">
            <a:extLst>
              <a:ext uri="{FF2B5EF4-FFF2-40B4-BE49-F238E27FC236}">
                <a16:creationId xmlns:a16="http://schemas.microsoft.com/office/drawing/2014/main" id="{F13C5232-8E2F-A8FB-CE4E-335AB73D8990}"/>
              </a:ext>
            </a:extLst>
          </p:cNvPr>
          <p:cNvCxnSpPr/>
          <p:nvPr/>
        </p:nvCxnSpPr>
        <p:spPr>
          <a:xfrm flipV="1">
            <a:off x="1370252" y="4063301"/>
            <a:ext cx="638336" cy="17676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51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8D9DFC-C31E-31E7-15EC-F136E6F1E3E3}"/>
              </a:ext>
            </a:extLst>
          </p:cNvPr>
          <p:cNvSpPr>
            <a:spLocks noGrp="1"/>
          </p:cNvSpPr>
          <p:nvPr>
            <p:ph type="title"/>
          </p:nvPr>
        </p:nvSpPr>
        <p:spPr>
          <a:xfrm>
            <a:off x="1024128" y="585216"/>
            <a:ext cx="3133581" cy="1499616"/>
          </a:xfrm>
        </p:spPr>
        <p:txBody>
          <a:bodyPr>
            <a:normAutofit/>
          </a:bodyPr>
          <a:lstStyle/>
          <a:p>
            <a:r>
              <a:rPr lang="it-IT" sz="4000"/>
              <a:t>skin</a:t>
            </a:r>
          </a:p>
        </p:txBody>
      </p:sp>
      <p:pic>
        <p:nvPicPr>
          <p:cNvPr id="7" name="Immagine 7" descr="Immagine che contiene parete, verde, giocattolo, bambola&#10;&#10;Descrizione generata automaticamente">
            <a:extLst>
              <a:ext uri="{FF2B5EF4-FFF2-40B4-BE49-F238E27FC236}">
                <a16:creationId xmlns:a16="http://schemas.microsoft.com/office/drawing/2014/main" id="{AD861A20-3FB8-BE30-5340-2A9C88D46915}"/>
              </a:ext>
            </a:extLst>
          </p:cNvPr>
          <p:cNvPicPr>
            <a:picLocks noGrp="1" noChangeAspect="1"/>
          </p:cNvPicPr>
          <p:nvPr>
            <p:ph idx="1"/>
          </p:nvPr>
        </p:nvPicPr>
        <p:blipFill>
          <a:blip r:embed="rId2"/>
          <a:stretch>
            <a:fillRect/>
          </a:stretch>
        </p:blipFill>
        <p:spPr>
          <a:xfrm>
            <a:off x="1116448" y="2286000"/>
            <a:ext cx="2948940" cy="3931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magine 4">
            <a:extLst>
              <a:ext uri="{FF2B5EF4-FFF2-40B4-BE49-F238E27FC236}">
                <a16:creationId xmlns:a16="http://schemas.microsoft.com/office/drawing/2014/main" id="{7319663F-4FF6-6273-D1D4-9237E20F0F86}"/>
              </a:ext>
            </a:extLst>
          </p:cNvPr>
          <p:cNvPicPr>
            <a:picLocks noChangeAspect="1"/>
          </p:cNvPicPr>
          <p:nvPr/>
        </p:nvPicPr>
        <p:blipFill rotWithShape="1">
          <a:blip r:embed="rId3"/>
          <a:srcRect b="4383"/>
          <a:stretch/>
        </p:blipFill>
        <p:spPr>
          <a:xfrm>
            <a:off x="4642342" y="1075353"/>
            <a:ext cx="7300874" cy="4975023"/>
          </a:xfrm>
          <a:prstGeom prst="rect">
            <a:avLst/>
          </a:prstGeom>
          <a:ln>
            <a:noFill/>
          </a:ln>
          <a:effectLst>
            <a:softEdge rad="112500"/>
          </a:effectLst>
        </p:spPr>
      </p:pic>
    </p:spTree>
    <p:extLst>
      <p:ext uri="{BB962C8B-B14F-4D97-AF65-F5344CB8AC3E}">
        <p14:creationId xmlns:p14="http://schemas.microsoft.com/office/powerpoint/2010/main" val="2529093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Associated firmware</a:t>
            </a:r>
            <a:endParaRPr lang="en-US" dirty="0"/>
          </a:p>
        </p:txBody>
      </p:sp>
      <p:sp>
        <p:nvSpPr>
          <p:cNvPr id="3" name="Content Placeholder 2"/>
          <p:cNvSpPr>
            <a:spLocks noGrp="1"/>
          </p:cNvSpPr>
          <p:nvPr>
            <p:ph idx="1"/>
          </p:nvPr>
        </p:nvSpPr>
        <p:spPr>
          <a:xfrm>
            <a:off x="2974108" y="2084832"/>
            <a:ext cx="7770092" cy="4023360"/>
          </a:xfrm>
        </p:spPr>
        <p:txBody>
          <a:bodyPr/>
          <a:lstStyle/>
          <a:p>
            <a:r>
              <a:rPr lang="en-US" dirty="0"/>
              <a:t>This page reports the association </a:t>
            </a:r>
            <a:r>
              <a:rPr lang="en-US" b="1" dirty="0"/>
              <a:t>board/address/firmware</a:t>
            </a:r>
            <a:r>
              <a:rPr lang="en-US" dirty="0"/>
              <a:t> version either for CAN and ETH based robots.</a:t>
            </a:r>
          </a:p>
          <a:p>
            <a:r>
              <a:rPr lang="en-US" dirty="0"/>
              <a:t>We here describe the ETH and CAN-bus firmware association structure of the iCub v2.5 (Wiring &gt; 3.2)</a:t>
            </a:r>
          </a:p>
          <a:p>
            <a:r>
              <a:rPr lang="en-US" dirty="0"/>
              <a:t/>
            </a:r>
            <a:br>
              <a:rPr lang="en-US" dirty="0"/>
            </a:b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0" y="2286000"/>
            <a:ext cx="2244587" cy="4571999"/>
          </a:xfrm>
          <a:prstGeom prst="rect">
            <a:avLst/>
          </a:prstGeom>
        </p:spPr>
      </p:pic>
      <p:sp>
        <p:nvSpPr>
          <p:cNvPr id="5" name="Rectangle 4"/>
          <p:cNvSpPr/>
          <p:nvPr/>
        </p:nvSpPr>
        <p:spPr>
          <a:xfrm>
            <a:off x="110836" y="5477164"/>
            <a:ext cx="1570182" cy="240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782618" y="5255491"/>
            <a:ext cx="1043709" cy="36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2286000"/>
            <a:ext cx="2401455" cy="457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b="39102"/>
          <a:stretch/>
        </p:blipFill>
        <p:spPr>
          <a:xfrm>
            <a:off x="3385523" y="3751119"/>
            <a:ext cx="6947261" cy="3008744"/>
          </a:xfrm>
          <a:prstGeom prst="rect">
            <a:avLst/>
          </a:prstGeom>
        </p:spPr>
      </p:pic>
    </p:spTree>
    <p:extLst>
      <p:ext uri="{BB962C8B-B14F-4D97-AF65-F5344CB8AC3E}">
        <p14:creationId xmlns:p14="http://schemas.microsoft.com/office/powerpoint/2010/main" val="91307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Firmware updater (icub-head)</a:t>
            </a:r>
            <a:endParaRPr lang="en-US" dirty="0"/>
          </a:p>
        </p:txBody>
      </p:sp>
      <p:sp>
        <p:nvSpPr>
          <p:cNvPr id="3" name="Content Placeholder 2"/>
          <p:cNvSpPr>
            <a:spLocks noGrp="1"/>
          </p:cNvSpPr>
          <p:nvPr>
            <p:ph idx="1"/>
          </p:nvPr>
        </p:nvSpPr>
        <p:spPr>
          <a:xfrm>
            <a:off x="1024128" y="2286000"/>
            <a:ext cx="10343195" cy="4023360"/>
          </a:xfrm>
        </p:spPr>
        <p:txBody>
          <a:bodyPr vert="horz" lIns="45720" tIns="45720" rIns="45720" bIns="45720" rtlCol="0" anchor="t">
            <a:normAutofit/>
          </a:bodyPr>
          <a:lstStyle/>
          <a:p>
            <a:pPr marL="0" indent="0">
              <a:buNone/>
            </a:pPr>
            <a:r>
              <a:rPr lang="en-US" dirty="0"/>
              <a:t>With the </a:t>
            </a:r>
            <a:r>
              <a:rPr lang="en-US" b="1" dirty="0" err="1"/>
              <a:t>FirmwareUpdater</a:t>
            </a:r>
            <a:r>
              <a:rPr lang="en-US" b="1" dirty="0"/>
              <a:t> </a:t>
            </a:r>
            <a:r>
              <a:rPr lang="en-US" dirty="0"/>
              <a:t>application it is possible to perform GUI-based FW update on both CAN and ETH-based robots; the commonly used functionalities are:</a:t>
            </a:r>
          </a:p>
          <a:p>
            <a:endParaRPr lang="en-US" dirty="0"/>
          </a:p>
          <a:p>
            <a:pPr marL="457200" indent="-457200">
              <a:buFont typeface="+mj-lt"/>
              <a:buAutoNum type="arabicPeriod"/>
            </a:pPr>
            <a:r>
              <a:rPr lang="en-US" b="1" dirty="0"/>
              <a:t>Upload application</a:t>
            </a:r>
            <a:r>
              <a:rPr lang="en-US" dirty="0"/>
              <a:t> firmware both on ETH boards and CAN boards</a:t>
            </a:r>
          </a:p>
          <a:p>
            <a:pPr marL="457200" indent="-457200">
              <a:buFont typeface="+mj-lt"/>
              <a:buAutoNum type="arabicPeriod"/>
            </a:pPr>
            <a:r>
              <a:rPr lang="en-US" dirty="0"/>
              <a:t>Change the </a:t>
            </a:r>
            <a:r>
              <a:rPr lang="en-US" b="1" dirty="0"/>
              <a:t>IP </a:t>
            </a:r>
            <a:r>
              <a:rPr lang="en-US" b="1" dirty="0" err="1"/>
              <a:t>addrress</a:t>
            </a:r>
            <a:r>
              <a:rPr lang="en-US" dirty="0"/>
              <a:t> for ethernet based boards</a:t>
            </a:r>
          </a:p>
          <a:p>
            <a:pPr marL="457200" indent="-457200">
              <a:buFont typeface="+mj-lt"/>
              <a:buAutoNum type="arabicPeriod"/>
            </a:pPr>
            <a:r>
              <a:rPr lang="en-US" dirty="0"/>
              <a:t>Change the </a:t>
            </a:r>
            <a:r>
              <a:rPr lang="en-US" b="1" dirty="0"/>
              <a:t>CAN ID</a:t>
            </a:r>
            <a:r>
              <a:rPr lang="en-US" dirty="0"/>
              <a:t> for the CAN based boards</a:t>
            </a:r>
          </a:p>
          <a:p>
            <a:pPr marL="457200" indent="-457200">
              <a:buFont typeface="+mj-lt"/>
              <a:buAutoNum type="arabicPeriod"/>
            </a:pPr>
            <a:r>
              <a:rPr lang="en-US" dirty="0"/>
              <a:t>Update the bootloader (advanced option)</a:t>
            </a:r>
          </a:p>
          <a:p>
            <a:pPr marL="457200" indent="-457200">
              <a:buFont typeface="+mj-lt"/>
              <a:buAutoNum type="arabicPeriod"/>
            </a:pPr>
            <a:r>
              <a:rPr lang="en-US" dirty="0"/>
              <a:t>Access to the F/T sensors calibration data of the STTRAIN/STRAIN2</a:t>
            </a:r>
          </a:p>
        </p:txBody>
      </p:sp>
      <p:sp>
        <p:nvSpPr>
          <p:cNvPr id="4" name="CasellaDiTesto 3">
            <a:extLst>
              <a:ext uri="{FF2B5EF4-FFF2-40B4-BE49-F238E27FC236}">
                <a16:creationId xmlns:a16="http://schemas.microsoft.com/office/drawing/2014/main" id="{D2BDF0D2-CF27-5953-3489-8CB0F703F9C3}"/>
              </a:ext>
            </a:extLst>
          </p:cNvPr>
          <p:cNvSpPr txBox="1"/>
          <p:nvPr/>
        </p:nvSpPr>
        <p:spPr>
          <a:xfrm>
            <a:off x="-2059" y="6485238"/>
            <a:ext cx="1106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2"/>
              </a:rPr>
              <a:t>FirwareUpdater Documentation</a:t>
            </a:r>
            <a:endParaRPr lang="en-US"/>
          </a:p>
        </p:txBody>
      </p:sp>
    </p:spTree>
    <p:extLst>
      <p:ext uri="{BB962C8B-B14F-4D97-AF65-F5344CB8AC3E}">
        <p14:creationId xmlns:p14="http://schemas.microsoft.com/office/powerpoint/2010/main" val="333986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1750" y="585216"/>
            <a:ext cx="3813202" cy="1499616"/>
          </a:xfrm>
        </p:spPr>
        <p:txBody>
          <a:bodyPr>
            <a:normAutofit/>
          </a:bodyPr>
          <a:lstStyle/>
          <a:p>
            <a:r>
              <a:rPr lang="it-IT" sz="4000"/>
              <a:t>Icub-firmware-build</a:t>
            </a:r>
            <a:endParaRPr lang="en-US" sz="4000"/>
          </a:p>
        </p:txBody>
      </p:sp>
      <p:sp>
        <p:nvSpPr>
          <p:cNvPr id="3" name="Content Placeholder 2"/>
          <p:cNvSpPr>
            <a:spLocks noGrp="1"/>
          </p:cNvSpPr>
          <p:nvPr>
            <p:ph idx="1"/>
          </p:nvPr>
        </p:nvSpPr>
        <p:spPr>
          <a:xfrm>
            <a:off x="756399" y="2286000"/>
            <a:ext cx="3868389" cy="3931920"/>
          </a:xfrm>
        </p:spPr>
        <p:txBody>
          <a:bodyPr vert="horz" lIns="45720" tIns="45720" rIns="45720" bIns="45720" rtlCol="0" anchor="t">
            <a:noAutofit/>
          </a:bodyPr>
          <a:lstStyle/>
          <a:p>
            <a:r>
              <a:rPr lang="en-US" sz="2000" dirty="0"/>
              <a:t>This repository contains builds of the firmware for the low-level boards of the </a:t>
            </a:r>
            <a:r>
              <a:rPr lang="en-US" sz="2000" dirty="0">
                <a:hlinkClick r:id="rId2"/>
              </a:rPr>
              <a:t>iCub robot</a:t>
            </a:r>
            <a:r>
              <a:rPr lang="en-US" sz="2000" dirty="0"/>
              <a:t>. The </a:t>
            </a:r>
            <a:r>
              <a:rPr lang="en-US" sz="2000" dirty="0" err="1"/>
              <a:t>firmwares</a:t>
            </a:r>
            <a:r>
              <a:rPr lang="en-US" sz="2000" dirty="0"/>
              <a:t> are obtained compiling the source code in </a:t>
            </a:r>
            <a:r>
              <a:rPr lang="en-US" sz="2000" dirty="0">
                <a:hlinkClick r:id="rId3"/>
              </a:rPr>
              <a:t>icub-firmware</a:t>
            </a:r>
            <a:r>
              <a:rPr lang="en-US" sz="2000" dirty="0"/>
              <a:t> and </a:t>
            </a:r>
            <a:r>
              <a:rPr lang="en-US" sz="2000" dirty="0">
                <a:hlinkClick r:id="rId4"/>
              </a:rPr>
              <a:t>icub-firmware-shared</a:t>
            </a:r>
            <a:r>
              <a:rPr lang="en-US" sz="2000" dirty="0"/>
              <a:t> using board-specific tools.</a:t>
            </a:r>
          </a:p>
        </p:txBody>
      </p:sp>
      <p:pic>
        <p:nvPicPr>
          <p:cNvPr id="4" name="Picture 3"/>
          <p:cNvPicPr>
            <a:picLocks noChangeAspect="1"/>
          </p:cNvPicPr>
          <p:nvPr/>
        </p:nvPicPr>
        <p:blipFill>
          <a:blip r:embed="rId5"/>
          <a:stretch>
            <a:fillRect/>
          </a:stretch>
        </p:blipFill>
        <p:spPr>
          <a:xfrm>
            <a:off x="4757106" y="640080"/>
            <a:ext cx="6680048" cy="5577840"/>
          </a:xfrm>
          <a:prstGeom prst="rect">
            <a:avLst/>
          </a:prstGeom>
        </p:spPr>
      </p:pic>
    </p:spTree>
    <p:extLst>
      <p:ext uri="{BB962C8B-B14F-4D97-AF65-F5344CB8AC3E}">
        <p14:creationId xmlns:p14="http://schemas.microsoft.com/office/powerpoint/2010/main" val="69581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0C792E3-A049-8D3E-D5E2-1E70A02B7CD6}"/>
              </a:ext>
            </a:extLst>
          </p:cNvPr>
          <p:cNvSpPr>
            <a:spLocks noGrp="1"/>
          </p:cNvSpPr>
          <p:nvPr>
            <p:ph type="title"/>
          </p:nvPr>
        </p:nvSpPr>
        <p:spPr>
          <a:xfrm>
            <a:off x="524256" y="4767072"/>
            <a:ext cx="6594189" cy="1625210"/>
          </a:xfrm>
        </p:spPr>
        <p:txBody>
          <a:bodyPr>
            <a:normAutofit/>
          </a:bodyPr>
          <a:lstStyle/>
          <a:p>
            <a:pPr algn="r"/>
            <a:r>
              <a:rPr lang="it-IT" dirty="0" smtClean="0">
                <a:solidFill>
                  <a:srgbClr val="FFFFFF"/>
                </a:solidFill>
              </a:rPr>
              <a:t>firmware </a:t>
            </a:r>
            <a:r>
              <a:rPr lang="it-IT" dirty="0">
                <a:solidFill>
                  <a:srgbClr val="FFFFFF"/>
                </a:solidFill>
              </a:rPr>
              <a:t>version debugging</a:t>
            </a:r>
          </a:p>
        </p:txBody>
      </p:sp>
      <p:pic>
        <p:nvPicPr>
          <p:cNvPr id="5" name="Picture 5" descr="Graphical user interface, text&#10;&#10;Description automatically generated">
            <a:extLst>
              <a:ext uri="{FF2B5EF4-FFF2-40B4-BE49-F238E27FC236}">
                <a16:creationId xmlns:a16="http://schemas.microsoft.com/office/drawing/2014/main" id="{8019F9ED-38F8-6A58-9836-6B0DE049187F}"/>
              </a:ext>
            </a:extLst>
          </p:cNvPr>
          <p:cNvPicPr>
            <a:picLocks noChangeAspect="1"/>
          </p:cNvPicPr>
          <p:nvPr/>
        </p:nvPicPr>
        <p:blipFill rotWithShape="1">
          <a:blip r:embed="rId2"/>
          <a:srcRect r="2477" b="-1"/>
          <a:stretch/>
        </p:blipFill>
        <p:spPr>
          <a:xfrm>
            <a:off x="327547" y="321733"/>
            <a:ext cx="7058306" cy="4107392"/>
          </a:xfrm>
          <a:prstGeom prst="rect">
            <a:avLst/>
          </a:prstGeom>
        </p:spPr>
      </p:pic>
      <p:sp>
        <p:nvSpPr>
          <p:cNvPr id="11"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8">
            <a:extLst>
              <a:ext uri="{FF2B5EF4-FFF2-40B4-BE49-F238E27FC236}">
                <a16:creationId xmlns:a16="http://schemas.microsoft.com/office/drawing/2014/main" id="{7086F3A6-2A27-1977-C9D7-48450A4AAB50}"/>
              </a:ext>
            </a:extLst>
          </p:cNvPr>
          <p:cNvSpPr>
            <a:spLocks noGrp="1"/>
          </p:cNvSpPr>
          <p:nvPr>
            <p:ph idx="1"/>
          </p:nvPr>
        </p:nvSpPr>
        <p:spPr>
          <a:xfrm>
            <a:off x="8029319" y="917725"/>
            <a:ext cx="3424739" cy="4852362"/>
          </a:xfrm>
        </p:spPr>
        <p:txBody>
          <a:bodyPr anchor="ctr">
            <a:normAutofit/>
          </a:bodyPr>
          <a:lstStyle/>
          <a:p>
            <a:pPr marL="457200" indent="-457200">
              <a:buFont typeface="+mj-lt"/>
              <a:buAutoNum type="arabicPeriod"/>
            </a:pPr>
            <a:r>
              <a:rPr lang="it-IT" dirty="0" smtClean="0">
                <a:solidFill>
                  <a:srgbClr val="FFFFFF"/>
                </a:solidFill>
              </a:rPr>
              <a:t>ssh –X icub-head</a:t>
            </a:r>
          </a:p>
          <a:p>
            <a:pPr marL="457200" indent="-457200">
              <a:buFont typeface="+mj-lt"/>
              <a:buAutoNum type="arabicPeriod"/>
            </a:pPr>
            <a:r>
              <a:rPr lang="it-IT" dirty="0" smtClean="0">
                <a:solidFill>
                  <a:srgbClr val="FFFFFF"/>
                </a:solidFill>
              </a:rPr>
              <a:t>FirmwareUpdater -a</a:t>
            </a:r>
            <a:endParaRPr lang="en-US" dirty="0">
              <a:solidFill>
                <a:srgbClr val="FFFFFF"/>
              </a:solidFill>
            </a:endParaRPr>
          </a:p>
        </p:txBody>
      </p:sp>
    </p:spTree>
    <p:extLst>
      <p:ext uri="{BB962C8B-B14F-4D97-AF65-F5344CB8AC3E}">
        <p14:creationId xmlns:p14="http://schemas.microsoft.com/office/powerpoint/2010/main" val="292187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dirty="0"/>
              <a:t>how to fix icub humanoid robot</a:t>
            </a:r>
          </a:p>
        </p:txBody>
      </p: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25043811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7869" y="2860097"/>
            <a:ext cx="1756761" cy="175676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680" y="2727457"/>
            <a:ext cx="1968777" cy="1968777"/>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3507" y="2806834"/>
            <a:ext cx="1810024" cy="1810024"/>
          </a:xfrm>
          <a:prstGeom prst="rect">
            <a:avLst/>
          </a:prstGeom>
        </p:spPr>
      </p:pic>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8CD2B798-7994-4548-A2BE-4AEF9C1A5F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138">
            <a:extLst>
              <a:ext uri="{FF2B5EF4-FFF2-40B4-BE49-F238E27FC236}">
                <a16:creationId xmlns:a16="http://schemas.microsoft.com/office/drawing/2014/main" id="{6722E143-84C1-4F95-937C-78B92D2811C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31" name="Rectangle 140">
            <a:extLst>
              <a:ext uri="{FF2B5EF4-FFF2-40B4-BE49-F238E27FC236}">
                <a16:creationId xmlns:a16="http://schemas.microsoft.com/office/drawing/2014/main"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13611" y="685892"/>
            <a:ext cx="3566407" cy="379402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spcAft>
                <a:spcPts val="600"/>
              </a:spcAft>
              <a:buClr>
                <a:schemeClr val="accent1"/>
              </a:buClr>
            </a:pPr>
            <a:r>
              <a:rPr lang="en-US" sz="4000" kern="1200" cap="all" spc="200" baseline="0" dirty="0">
                <a:latin typeface="+mj-lt"/>
                <a:ea typeface="+mj-ea"/>
                <a:cs typeface="+mj-cs"/>
              </a:rPr>
              <a:t>Hands on</a:t>
            </a:r>
            <a:r>
              <a:rPr lang="en-US" sz="4000" kern="1200" cap="all" spc="200" baseline="0" dirty="0" smtClean="0">
                <a:latin typeface="+mj-lt"/>
                <a:ea typeface="+mj-ea"/>
                <a:cs typeface="+mj-cs"/>
              </a:rPr>
              <a:t>!</a:t>
            </a:r>
          </a:p>
          <a:p>
            <a:pPr algn="r">
              <a:spcAft>
                <a:spcPts val="600"/>
              </a:spcAft>
              <a:buClr>
                <a:schemeClr val="accent1"/>
              </a:buClr>
            </a:pPr>
            <a:endParaRPr lang="it-IT" sz="4000" spc="200" dirty="0"/>
          </a:p>
          <a:p>
            <a:pPr algn="r">
              <a:spcAft>
                <a:spcPts val="600"/>
              </a:spcAft>
              <a:buClr>
                <a:schemeClr val="accent1"/>
              </a:buClr>
            </a:pPr>
            <a:r>
              <a:rPr lang="it-IT" sz="4000" kern="1200" cap="all" spc="200" baseline="0" dirty="0" smtClean="0">
                <a:latin typeface="+mj-lt"/>
                <a:ea typeface="+mj-ea"/>
                <a:cs typeface="+mj-cs"/>
              </a:rPr>
              <a:t>Fingertip replacement</a:t>
            </a:r>
            <a:br>
              <a:rPr lang="it-IT" sz="4000" kern="1200" cap="all" spc="200" baseline="0" dirty="0" smtClean="0">
                <a:latin typeface="+mj-lt"/>
                <a:ea typeface="+mj-ea"/>
                <a:cs typeface="+mj-cs"/>
              </a:rPr>
            </a:br>
            <a:r>
              <a:rPr lang="it-IT" sz="4000" kern="1200" cap="all" spc="200" baseline="0" dirty="0" smtClean="0">
                <a:latin typeface="+mj-lt"/>
                <a:ea typeface="+mj-ea"/>
                <a:cs typeface="+mj-cs"/>
              </a:rPr>
              <a:t>+</a:t>
            </a:r>
          </a:p>
          <a:p>
            <a:pPr algn="r">
              <a:spcAft>
                <a:spcPts val="600"/>
              </a:spcAft>
              <a:buClr>
                <a:schemeClr val="accent1"/>
              </a:buClr>
            </a:pPr>
            <a:r>
              <a:rPr lang="it-IT" sz="4000" spc="200" dirty="0" smtClean="0"/>
              <a:t>Crimping</a:t>
            </a:r>
            <a:endParaRPr lang="it-IT" sz="4000" kern="1200" cap="all" spc="200" baseline="0" dirty="0" smtClean="0">
              <a:latin typeface="+mj-lt"/>
              <a:ea typeface="+mj-ea"/>
              <a:cs typeface="+mj-cs"/>
            </a:endParaRPr>
          </a:p>
        </p:txBody>
      </p:sp>
      <p:cxnSp>
        <p:nvCxnSpPr>
          <p:cNvPr id="1032" name="Straight Connector 142">
            <a:extLst>
              <a:ext uri="{FF2B5EF4-FFF2-40B4-BE49-F238E27FC236}">
                <a16:creationId xmlns:a16="http://schemas.microsoft.com/office/drawing/2014/main" id="{96D07482-83A3-4451-943C-B469610829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BA8D45"/>
            </a:solidFill>
          </a:ln>
        </p:spPr>
        <p:style>
          <a:lnRef idx="1">
            <a:schemeClr val="accent1"/>
          </a:lnRef>
          <a:fillRef idx="0">
            <a:schemeClr val="accent1"/>
          </a:fillRef>
          <a:effectRef idx="0">
            <a:schemeClr val="accent1"/>
          </a:effectRef>
          <a:fontRef idx="minor">
            <a:schemeClr val="tx1"/>
          </a:fontRef>
        </p:style>
      </p:cxnSp>
      <p:pic>
        <p:nvPicPr>
          <p:cNvPr id="1026" name="Picture 2" descr="https://cdn.devdojo.com/fun/March2022/extra-robots.png"/>
          <p:cNvPicPr>
            <a:picLocks noChangeAspect="1" noChangeArrowheads="1"/>
          </p:cNvPicPr>
          <p:nvPr/>
        </p:nvPicPr>
        <p:blipFill rotWithShape="1">
          <a:blip r:embed="rId2">
            <a:extLst>
              <a:ext uri="{28A0092B-C50C-407E-A947-70E740481C1C}">
                <a14:useLocalDpi xmlns:a14="http://schemas.microsoft.com/office/drawing/2010/main" val="0"/>
              </a:ext>
            </a:extLst>
          </a:blip>
          <a:srcRect r="-2" b="8968"/>
          <a:stretch/>
        </p:blipFill>
        <p:spPr bwMode="auto">
          <a:xfrm>
            <a:off x="4658258" y="975"/>
            <a:ext cx="75337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42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gears">
            <a:extLst>
              <a:ext uri="{FF2B5EF4-FFF2-40B4-BE49-F238E27FC236}">
                <a16:creationId xmlns:a16="http://schemas.microsoft.com/office/drawing/2014/main" id="{0FB9A264-7E3B-09AE-8AB9-2D66D80C98F8}"/>
              </a:ext>
            </a:extLst>
          </p:cNvPr>
          <p:cNvPicPr>
            <a:picLocks noChangeAspect="1"/>
          </p:cNvPicPr>
          <p:nvPr/>
        </p:nvPicPr>
        <p:blipFill rotWithShape="1">
          <a:blip r:embed="rId2">
            <a:duotone>
              <a:schemeClr val="bg2">
                <a:shade val="45000"/>
                <a:satMod val="135000"/>
              </a:schemeClr>
              <a:prstClr val="white"/>
            </a:duotone>
            <a:alphaModFix amt="35000"/>
          </a:blip>
          <a:srcRect t="21239" r="6" b="3747"/>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it-IT" dirty="0"/>
              <a:t>mechanics</a:t>
            </a:r>
            <a:endParaRPr lang="en-US"/>
          </a:p>
        </p:txBody>
      </p:sp>
      <p:cxnSp>
        <p:nvCxnSpPr>
          <p:cNvPr id="13" name="Straight Connector 12">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p:cNvSpPr>
            <a:spLocks noGrp="1"/>
          </p:cNvSpPr>
          <p:nvPr>
            <p:ph idx="1"/>
          </p:nvPr>
        </p:nvSpPr>
        <p:spPr>
          <a:xfrm>
            <a:off x="4971371" y="643467"/>
            <a:ext cx="6574112" cy="5571066"/>
          </a:xfrm>
        </p:spPr>
        <p:txBody>
          <a:bodyPr anchor="ctr">
            <a:normAutofit/>
          </a:bodyPr>
          <a:lstStyle/>
          <a:p>
            <a:r>
              <a:rPr lang="en-US"/>
              <a:t>Tendons</a:t>
            </a:r>
          </a:p>
          <a:p>
            <a:r>
              <a:rPr lang="en-US"/>
              <a:t>Neck</a:t>
            </a:r>
          </a:p>
          <a:p>
            <a:r>
              <a:rPr lang="en-US"/>
              <a:t>Wrist</a:t>
            </a:r>
            <a:endParaRPr lang="en-US" dirty="0"/>
          </a:p>
          <a:p>
            <a:r>
              <a:rPr lang="en-US"/>
              <a:t>Hands</a:t>
            </a:r>
            <a:endParaRPr lang="en-US" dirty="0"/>
          </a:p>
        </p:txBody>
      </p:sp>
    </p:spTree>
    <p:extLst>
      <p:ext uri="{BB962C8B-B14F-4D97-AF65-F5344CB8AC3E}">
        <p14:creationId xmlns:p14="http://schemas.microsoft.com/office/powerpoint/2010/main" val="117354860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45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it-IT">
                <a:solidFill>
                  <a:srgbClr val="FFFFFF"/>
                </a:solidFill>
              </a:rPr>
              <a:t>Tendons </a:t>
            </a:r>
            <a:endParaRPr lang="en-US">
              <a:solidFill>
                <a:srgbClr val="FFFFFF"/>
              </a:solidFill>
            </a:endParaRPr>
          </a:p>
        </p:txBody>
      </p:sp>
      <p:pic>
        <p:nvPicPr>
          <p:cNvPr id="5" name="Immagine 5">
            <a:extLst>
              <a:ext uri="{FF2B5EF4-FFF2-40B4-BE49-F238E27FC236}">
                <a16:creationId xmlns:a16="http://schemas.microsoft.com/office/drawing/2014/main" id="{8CB42571-5B95-A7D2-DBBF-0E9C64552B1B}"/>
              </a:ext>
            </a:extLst>
          </p:cNvPr>
          <p:cNvPicPr>
            <a:picLocks noChangeAspect="1"/>
          </p:cNvPicPr>
          <p:nvPr/>
        </p:nvPicPr>
        <p:blipFill rotWithShape="1">
          <a:blip r:embed="rId2"/>
          <a:srcRect l="3730" r="40853" b="-2"/>
          <a:stretch/>
        </p:blipFill>
        <p:spPr>
          <a:xfrm>
            <a:off x="327547" y="321733"/>
            <a:ext cx="3448718" cy="4107392"/>
          </a:xfrm>
          <a:prstGeom prst="rect">
            <a:avLst/>
          </a:prstGeom>
        </p:spPr>
      </p:pic>
      <p:pic>
        <p:nvPicPr>
          <p:cNvPr id="4" name="Immagine 4">
            <a:extLst>
              <a:ext uri="{FF2B5EF4-FFF2-40B4-BE49-F238E27FC236}">
                <a16:creationId xmlns:a16="http://schemas.microsoft.com/office/drawing/2014/main" id="{AF22F74E-E3B4-CDBC-F0D1-EC252C2F89DB}"/>
              </a:ext>
            </a:extLst>
          </p:cNvPr>
          <p:cNvPicPr>
            <a:picLocks noChangeAspect="1"/>
          </p:cNvPicPr>
          <p:nvPr/>
        </p:nvPicPr>
        <p:blipFill rotWithShape="1">
          <a:blip r:embed="rId3"/>
          <a:srcRect l="22506" r="33191"/>
          <a:stretch/>
        </p:blipFill>
        <p:spPr>
          <a:xfrm>
            <a:off x="3925067" y="321732"/>
            <a:ext cx="3448718" cy="410628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Content Placeholder 2"/>
          <p:cNvSpPr>
            <a:spLocks noGrp="1"/>
          </p:cNvSpPr>
          <p:nvPr>
            <p:ph idx="1"/>
          </p:nvPr>
        </p:nvSpPr>
        <p:spPr>
          <a:xfrm>
            <a:off x="8029319" y="917725"/>
            <a:ext cx="3424739" cy="4852362"/>
          </a:xfrm>
        </p:spPr>
        <p:txBody>
          <a:bodyPr vert="horz" lIns="45720" tIns="45720" rIns="45720" bIns="45720" rtlCol="0" anchor="ctr">
            <a:normAutofit/>
          </a:bodyPr>
          <a:lstStyle/>
          <a:p>
            <a:r>
              <a:rPr lang="en-US" dirty="0">
                <a:solidFill>
                  <a:srgbClr val="FFFFFF"/>
                </a:solidFill>
                <a:ea typeface="+mn-lt"/>
                <a:cs typeface="+mn-lt"/>
                <a:hlinkClick r:id="rId4"/>
              </a:rPr>
              <a:t>iCub Tendons</a:t>
            </a:r>
            <a:r>
              <a:rPr lang="en-US" dirty="0">
                <a:solidFill>
                  <a:srgbClr val="FFFFFF"/>
                </a:solidFill>
                <a:ea typeface="+mn-lt"/>
                <a:cs typeface="+mn-lt"/>
              </a:rPr>
              <a:t> contains the ultimate step-by-step guide on how to replace broken or out of place tendons of the iCub. It includes also some tutorials on how to build forearms and the overall tendons constituting iCub.</a:t>
            </a:r>
          </a:p>
          <a:p>
            <a:endParaRPr lang="en-US" dirty="0">
              <a:solidFill>
                <a:srgbClr val="FFFFFF"/>
              </a:solidFill>
            </a:endParaRPr>
          </a:p>
        </p:txBody>
      </p:sp>
    </p:spTree>
    <p:extLst>
      <p:ext uri="{BB962C8B-B14F-4D97-AF65-F5344CB8AC3E}">
        <p14:creationId xmlns:p14="http://schemas.microsoft.com/office/powerpoint/2010/main" val="192015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E6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it-IT">
                <a:solidFill>
                  <a:srgbClr val="FFFFFF"/>
                </a:solidFill>
              </a:rPr>
              <a:t>Neck (passive)</a:t>
            </a:r>
            <a:endParaRPr lang="en-US">
              <a:solidFill>
                <a:srgbClr val="FFFFFF"/>
              </a:solidFill>
            </a:endParaRPr>
          </a:p>
        </p:txBody>
      </p:sp>
      <p:pic>
        <p:nvPicPr>
          <p:cNvPr id="6" name="Immagine 6" descr="Immagine che contiene utensiledimetallo, ingranaggio&#10;&#10;Descrizione generata automaticamente">
            <a:extLst>
              <a:ext uri="{FF2B5EF4-FFF2-40B4-BE49-F238E27FC236}">
                <a16:creationId xmlns:a16="http://schemas.microsoft.com/office/drawing/2014/main" id="{CE03068C-1E7D-2204-A84C-AC2D29F90842}"/>
              </a:ext>
            </a:extLst>
          </p:cNvPr>
          <p:cNvPicPr>
            <a:picLocks noChangeAspect="1"/>
          </p:cNvPicPr>
          <p:nvPr/>
        </p:nvPicPr>
        <p:blipFill rotWithShape="1">
          <a:blip r:embed="rId2"/>
          <a:srcRect l="12794" r="3238" b="-5"/>
          <a:stretch/>
        </p:blipFill>
        <p:spPr>
          <a:xfrm>
            <a:off x="327547" y="321733"/>
            <a:ext cx="3448718" cy="4107392"/>
          </a:xfrm>
          <a:prstGeom prst="rect">
            <a:avLst/>
          </a:prstGeom>
        </p:spPr>
      </p:pic>
      <p:pic>
        <p:nvPicPr>
          <p:cNvPr id="4" name="Immagine 4">
            <a:extLst>
              <a:ext uri="{FF2B5EF4-FFF2-40B4-BE49-F238E27FC236}">
                <a16:creationId xmlns:a16="http://schemas.microsoft.com/office/drawing/2014/main" id="{6A1B6192-3782-FE4D-E050-685102DF098C}"/>
              </a:ext>
            </a:extLst>
          </p:cNvPr>
          <p:cNvPicPr>
            <a:picLocks noChangeAspect="1"/>
          </p:cNvPicPr>
          <p:nvPr/>
        </p:nvPicPr>
        <p:blipFill rotWithShape="1">
          <a:blip r:embed="rId3"/>
          <a:srcRect l="612" r="12157" b="-1"/>
          <a:stretch/>
        </p:blipFill>
        <p:spPr>
          <a:xfrm>
            <a:off x="3925067" y="321732"/>
            <a:ext cx="3448718" cy="410628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Content Placeholder 9">
            <a:extLst>
              <a:ext uri="{FF2B5EF4-FFF2-40B4-BE49-F238E27FC236}">
                <a16:creationId xmlns:a16="http://schemas.microsoft.com/office/drawing/2014/main" id="{172F28BF-1CCE-1387-987E-1B1383A85BFC}"/>
              </a:ext>
            </a:extLst>
          </p:cNvPr>
          <p:cNvSpPr>
            <a:spLocks noGrp="1"/>
          </p:cNvSpPr>
          <p:nvPr>
            <p:ph idx="1"/>
          </p:nvPr>
        </p:nvSpPr>
        <p:spPr>
          <a:xfrm>
            <a:off x="8029319" y="917725"/>
            <a:ext cx="3424739" cy="4852362"/>
          </a:xfrm>
        </p:spPr>
        <p:txBody>
          <a:bodyPr anchor="ctr">
            <a:normAutofit/>
          </a:bodyPr>
          <a:lstStyle/>
          <a:p>
            <a:r>
              <a:rPr lang="en-US" dirty="0">
                <a:solidFill>
                  <a:schemeClr val="bg1"/>
                </a:solidFill>
                <a:ea typeface="+mn-lt"/>
                <a:cs typeface="+mn-lt"/>
              </a:rPr>
              <a:t>The second release of the neck has 2 tendons and two differential joints to actuate the first 2 </a:t>
            </a:r>
            <a:r>
              <a:rPr lang="en-US" dirty="0" err="1">
                <a:solidFill>
                  <a:schemeClr val="bg1"/>
                </a:solidFill>
                <a:ea typeface="+mn-lt"/>
                <a:cs typeface="+mn-lt"/>
              </a:rPr>
              <a:t>DoFs</a:t>
            </a:r>
            <a:r>
              <a:rPr lang="en-US" dirty="0">
                <a:solidFill>
                  <a:schemeClr val="bg1"/>
                </a:solidFill>
                <a:ea typeface="+mn-lt"/>
                <a:cs typeface="+mn-lt"/>
              </a:rPr>
              <a:t> of the neck compared to the 2 serial joints of the previous version of the neck (V1).</a:t>
            </a:r>
            <a:endParaRPr lang="en-US" dirty="0">
              <a:solidFill>
                <a:schemeClr val="bg1"/>
              </a:solidFill>
            </a:endParaRPr>
          </a:p>
          <a:p>
            <a:endParaRPr lang="en-US" dirty="0">
              <a:solidFill>
                <a:srgbClr val="FFFFFF"/>
              </a:solidFill>
            </a:endParaRPr>
          </a:p>
        </p:txBody>
      </p:sp>
    </p:spTree>
    <p:extLst>
      <p:ext uri="{BB962C8B-B14F-4D97-AF65-F5344CB8AC3E}">
        <p14:creationId xmlns:p14="http://schemas.microsoft.com/office/powerpoint/2010/main" val="2244097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E38BCF6-D504-4397-9838-6B6E483D0F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5">
            <a:extLst>
              <a:ext uri="{FF2B5EF4-FFF2-40B4-BE49-F238E27FC236}">
                <a16:creationId xmlns:a16="http://schemas.microsoft.com/office/drawing/2014/main" id="{A9459DCB-24BA-4C67-A940-FE411D6A20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DA0BE2A6-904F-417A-B4D2-26CADDE5FA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t>Right Wrist (passive)</a:t>
            </a:r>
          </a:p>
        </p:txBody>
      </p:sp>
      <p:sp>
        <p:nvSpPr>
          <p:cNvPr id="20" name="Content Placeholder 10">
            <a:extLst>
              <a:ext uri="{FF2B5EF4-FFF2-40B4-BE49-F238E27FC236}">
                <a16:creationId xmlns:a16="http://schemas.microsoft.com/office/drawing/2014/main" id="{21D45799-7C3F-2241-2406-F6511C1BDB94}"/>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a:solidFill>
                  <a:schemeClr val="tx1">
                    <a:lumMod val="95000"/>
                    <a:lumOff val="5000"/>
                  </a:schemeClr>
                </a:solidFill>
                <a:hlinkClick r:id="rId2"/>
              </a:rPr>
              <a:t>Documentation</a:t>
            </a:r>
            <a:endParaRPr lang="en-US" sz="1800">
              <a:solidFill>
                <a:schemeClr val="tx1">
                  <a:lumMod val="95000"/>
                  <a:lumOff val="5000"/>
                </a:schemeClr>
              </a:solidFill>
            </a:endParaRPr>
          </a:p>
        </p:txBody>
      </p:sp>
      <p:sp useBgFill="1">
        <p:nvSpPr>
          <p:cNvPr id="31" name="Rectangle 30">
            <a:extLst>
              <a:ext uri="{FF2B5EF4-FFF2-40B4-BE49-F238E27FC236}">
                <a16:creationId xmlns:a16="http://schemas.microsoft.com/office/drawing/2014/main" id="{A1EA1C6B-04D1-4861-9A29-7950F593C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5">
            <a:extLst>
              <a:ext uri="{FF2B5EF4-FFF2-40B4-BE49-F238E27FC236}">
                <a16:creationId xmlns:a16="http://schemas.microsoft.com/office/drawing/2014/main" id="{A3419EFF-D40A-7348-86A8-62776B7B3139}"/>
              </a:ext>
            </a:extLst>
          </p:cNvPr>
          <p:cNvPicPr>
            <a:picLocks noChangeAspect="1"/>
          </p:cNvPicPr>
          <p:nvPr/>
        </p:nvPicPr>
        <p:blipFill rotWithShape="1">
          <a:blip r:embed="rId3"/>
          <a:srcRect l="6985" r="35240" b="2"/>
          <a:stretch/>
        </p:blipFill>
        <p:spPr>
          <a:xfrm>
            <a:off x="1" y="10"/>
            <a:ext cx="3044952" cy="4571990"/>
          </a:xfrm>
          <a:prstGeom prst="rect">
            <a:avLst/>
          </a:prstGeom>
        </p:spPr>
      </p:pic>
      <p:pic>
        <p:nvPicPr>
          <p:cNvPr id="6" name="Immagine 6">
            <a:extLst>
              <a:ext uri="{FF2B5EF4-FFF2-40B4-BE49-F238E27FC236}">
                <a16:creationId xmlns:a16="http://schemas.microsoft.com/office/drawing/2014/main" id="{D3ED036B-A6D0-665D-3C46-72CBD1339CD6}"/>
              </a:ext>
            </a:extLst>
          </p:cNvPr>
          <p:cNvPicPr>
            <a:picLocks noChangeAspect="1"/>
          </p:cNvPicPr>
          <p:nvPr/>
        </p:nvPicPr>
        <p:blipFill rotWithShape="1">
          <a:blip r:embed="rId4"/>
          <a:srcRect l="10205" r="27855" b="-2"/>
          <a:stretch/>
        </p:blipFill>
        <p:spPr>
          <a:xfrm>
            <a:off x="3044953" y="10"/>
            <a:ext cx="3044952" cy="4571990"/>
          </a:xfrm>
          <a:prstGeom prst="rect">
            <a:avLst/>
          </a:prstGeom>
        </p:spPr>
      </p:pic>
      <p:pic>
        <p:nvPicPr>
          <p:cNvPr id="7" name="Immagine 7">
            <a:extLst>
              <a:ext uri="{FF2B5EF4-FFF2-40B4-BE49-F238E27FC236}">
                <a16:creationId xmlns:a16="http://schemas.microsoft.com/office/drawing/2014/main" id="{5F1AE154-DC01-B458-F625-2D82675F30DD}"/>
              </a:ext>
            </a:extLst>
          </p:cNvPr>
          <p:cNvPicPr>
            <a:picLocks noChangeAspect="1"/>
          </p:cNvPicPr>
          <p:nvPr/>
        </p:nvPicPr>
        <p:blipFill rotWithShape="1">
          <a:blip r:embed="rId5"/>
          <a:srcRect l="32985" r="17565" b="1"/>
          <a:stretch/>
        </p:blipFill>
        <p:spPr>
          <a:xfrm>
            <a:off x="6089905" y="10"/>
            <a:ext cx="3044952" cy="4571990"/>
          </a:xfrm>
          <a:prstGeom prst="rect">
            <a:avLst/>
          </a:prstGeom>
        </p:spPr>
      </p:pic>
      <p:pic>
        <p:nvPicPr>
          <p:cNvPr id="4" name="Immagine 4">
            <a:extLst>
              <a:ext uri="{FF2B5EF4-FFF2-40B4-BE49-F238E27FC236}">
                <a16:creationId xmlns:a16="http://schemas.microsoft.com/office/drawing/2014/main" id="{67F686FF-BFE2-DED0-4309-1ECD493E77D3}"/>
              </a:ext>
            </a:extLst>
          </p:cNvPr>
          <p:cNvPicPr>
            <a:picLocks noChangeAspect="1"/>
          </p:cNvPicPr>
          <p:nvPr/>
        </p:nvPicPr>
        <p:blipFill rotWithShape="1">
          <a:blip r:embed="rId6"/>
          <a:srcRect l="33475" r="16994" b="2"/>
          <a:stretch/>
        </p:blipFill>
        <p:spPr>
          <a:xfrm>
            <a:off x="9135725" y="-9427"/>
            <a:ext cx="3056276" cy="4581427"/>
          </a:xfrm>
          <a:prstGeom prst="rect">
            <a:avLst/>
          </a:prstGeom>
        </p:spPr>
      </p:pic>
    </p:spTree>
    <p:extLst>
      <p:ext uri="{BB962C8B-B14F-4D97-AF65-F5344CB8AC3E}">
        <p14:creationId xmlns:p14="http://schemas.microsoft.com/office/powerpoint/2010/main" val="38985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a robotic arm with fingers half-curled and the index finger pointing out">
            <a:extLst>
              <a:ext uri="{FF2B5EF4-FFF2-40B4-BE49-F238E27FC236}">
                <a16:creationId xmlns:a16="http://schemas.microsoft.com/office/drawing/2014/main" id="{F9C13B14-0582-3842-870E-42AD40EFD13E}"/>
              </a:ext>
            </a:extLst>
          </p:cNvPr>
          <p:cNvPicPr>
            <a:picLocks noChangeAspect="1"/>
          </p:cNvPicPr>
          <p:nvPr/>
        </p:nvPicPr>
        <p:blipFill rotWithShape="1">
          <a:blip r:embed="rId2">
            <a:duotone>
              <a:schemeClr val="bg2">
                <a:shade val="45000"/>
                <a:satMod val="135000"/>
              </a:schemeClr>
              <a:prstClr val="white"/>
            </a:duotone>
            <a:alphaModFix amt="35000"/>
          </a:blip>
          <a:srcRect r="-1" b="25967"/>
          <a:stretch/>
        </p:blipFill>
        <p:spPr>
          <a:xfrm>
            <a:off x="20" y="10"/>
            <a:ext cx="12191980" cy="6857990"/>
          </a:xfrm>
          <a:prstGeom prst="rect">
            <a:avLst/>
          </a:prstGeom>
        </p:spPr>
      </p:pic>
      <p:sp>
        <p:nvSpPr>
          <p:cNvPr id="2" name="Titolo 1">
            <a:extLst>
              <a:ext uri="{FF2B5EF4-FFF2-40B4-BE49-F238E27FC236}">
                <a16:creationId xmlns:a16="http://schemas.microsoft.com/office/drawing/2014/main" id="{D8A91BE7-4707-4D77-334F-108C76F58D9A}"/>
              </a:ext>
            </a:extLst>
          </p:cNvPr>
          <p:cNvSpPr>
            <a:spLocks noGrp="1"/>
          </p:cNvSpPr>
          <p:nvPr>
            <p:ph type="title"/>
          </p:nvPr>
        </p:nvSpPr>
        <p:spPr>
          <a:xfrm>
            <a:off x="643467" y="643467"/>
            <a:ext cx="3684437" cy="5571066"/>
          </a:xfrm>
        </p:spPr>
        <p:txBody>
          <a:bodyPr>
            <a:normAutofit/>
          </a:bodyPr>
          <a:lstStyle/>
          <a:p>
            <a:pPr algn="r"/>
            <a:r>
              <a:rPr lang="it-IT"/>
              <a:t>Hands on </a:t>
            </a:r>
            <a:br>
              <a:rPr lang="it-IT"/>
            </a:br>
            <a:r>
              <a:rPr lang="it-IT" dirty="0" err="1"/>
              <a:t>wrist</a:t>
            </a:r>
            <a:r>
              <a:rPr lang="it-IT" dirty="0"/>
              <a:t> joints</a:t>
            </a:r>
            <a:endParaRPr lang="it-IT"/>
          </a:p>
        </p:txBody>
      </p:sp>
      <p:cxnSp>
        <p:nvCxnSpPr>
          <p:cNvPr id="16" name="Straight Connector 15">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30943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51728" y="585216"/>
            <a:ext cx="5740739" cy="1499616"/>
          </a:xfrm>
        </p:spPr>
        <p:txBody>
          <a:bodyPr>
            <a:normAutofit/>
          </a:bodyPr>
          <a:lstStyle/>
          <a:p>
            <a:r>
              <a:rPr lang="it-IT" dirty="0"/>
              <a:t>Hand joints</a:t>
            </a:r>
            <a:endParaRPr lang="en-US" dirty="0"/>
          </a:p>
        </p:txBody>
      </p:sp>
      <p:pic>
        <p:nvPicPr>
          <p:cNvPr id="4" name="Immagine 4">
            <a:extLst>
              <a:ext uri="{FF2B5EF4-FFF2-40B4-BE49-F238E27FC236}">
                <a16:creationId xmlns:a16="http://schemas.microsoft.com/office/drawing/2014/main" id="{4E7AED1A-80E0-969A-B544-DB9416BFF8CA}"/>
              </a:ext>
            </a:extLst>
          </p:cNvPr>
          <p:cNvPicPr>
            <a:picLocks noChangeAspect="1"/>
          </p:cNvPicPr>
          <p:nvPr/>
        </p:nvPicPr>
        <p:blipFill rotWithShape="1">
          <a:blip r:embed="rId2"/>
          <a:srcRect r="15359" b="-5"/>
          <a:stretch/>
        </p:blipFill>
        <p:spPr>
          <a:xfrm>
            <a:off x="484635" y="484632"/>
            <a:ext cx="3248521" cy="3511948"/>
          </a:xfrm>
          <a:prstGeom prst="rect">
            <a:avLst/>
          </a:prstGeom>
        </p:spPr>
      </p:pic>
      <p:sp>
        <p:nvSpPr>
          <p:cNvPr id="12" name="Rectangle 11">
            <a:extLst>
              <a:ext uri="{FF2B5EF4-FFF2-40B4-BE49-F238E27FC236}">
                <a16:creationId xmlns:a16="http://schemas.microsoft.com/office/drawing/2014/main" id="{50F78CF7-743D-4F97-AEAF-6D872AEF4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1082693"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7DCBFCC-8C5F-4A93-997F-0A2BB3F0DF7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Immagine 5">
            <a:extLst>
              <a:ext uri="{FF2B5EF4-FFF2-40B4-BE49-F238E27FC236}">
                <a16:creationId xmlns:a16="http://schemas.microsoft.com/office/drawing/2014/main" id="{52F1683E-6812-5485-15F5-915F3F6982FC}"/>
              </a:ext>
            </a:extLst>
          </p:cNvPr>
          <p:cNvPicPr>
            <a:picLocks noChangeAspect="1"/>
          </p:cNvPicPr>
          <p:nvPr/>
        </p:nvPicPr>
        <p:blipFill rotWithShape="1">
          <a:blip r:embed="rId3"/>
          <a:srcRect t="34817" r="4" b="9874"/>
          <a:stretch/>
        </p:blipFill>
        <p:spPr>
          <a:xfrm>
            <a:off x="484633" y="4150596"/>
            <a:ext cx="4495802" cy="2231808"/>
          </a:xfrm>
          <a:prstGeom prst="rect">
            <a:avLst/>
          </a:prstGeom>
        </p:spPr>
      </p:pic>
      <p:pic>
        <p:nvPicPr>
          <p:cNvPr id="3" name="Immagine 5" descr="Immagine che contiene persona, mano, vicino&#10;&#10;Descrizione generata automaticamente">
            <a:extLst>
              <a:ext uri="{FF2B5EF4-FFF2-40B4-BE49-F238E27FC236}">
                <a16:creationId xmlns:a16="http://schemas.microsoft.com/office/drawing/2014/main" id="{BA7050BC-2917-A9D0-DCC6-EA8E3D16353D}"/>
              </a:ext>
            </a:extLst>
          </p:cNvPr>
          <p:cNvPicPr>
            <a:picLocks noGrp="1" noChangeAspect="1"/>
          </p:cNvPicPr>
          <p:nvPr>
            <p:ph idx="1"/>
          </p:nvPr>
        </p:nvPicPr>
        <p:blipFill>
          <a:blip r:embed="rId4"/>
          <a:stretch>
            <a:fillRect/>
          </a:stretch>
        </p:blipFill>
        <p:spPr>
          <a:xfrm>
            <a:off x="6094506" y="2083699"/>
            <a:ext cx="3216387" cy="4293094"/>
          </a:xfrm>
        </p:spPr>
      </p:pic>
      <p:sp>
        <p:nvSpPr>
          <p:cNvPr id="6" name="CasellaDiTesto 5">
            <a:extLst>
              <a:ext uri="{FF2B5EF4-FFF2-40B4-BE49-F238E27FC236}">
                <a16:creationId xmlns:a16="http://schemas.microsoft.com/office/drawing/2014/main" id="{874AF945-8213-B227-4A61-8E38DFE4644D}"/>
              </a:ext>
            </a:extLst>
          </p:cNvPr>
          <p:cNvSpPr txBox="1"/>
          <p:nvPr/>
        </p:nvSpPr>
        <p:spPr>
          <a:xfrm>
            <a:off x="9727976" y="3679179"/>
            <a:ext cx="25139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Rules of Thumb for a good start</a:t>
            </a:r>
            <a:endParaRPr lang="en-US"/>
          </a:p>
        </p:txBody>
      </p:sp>
    </p:spTree>
    <p:extLst>
      <p:ext uri="{BB962C8B-B14F-4D97-AF65-F5344CB8AC3E}">
        <p14:creationId xmlns:p14="http://schemas.microsoft.com/office/powerpoint/2010/main" val="259116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B4D2D3A4-A643-70A1-6423-BBA0FBF3508E}"/>
              </a:ext>
            </a:extLst>
          </p:cNvPr>
          <p:cNvPicPr>
            <a:picLocks noChangeAspect="1"/>
          </p:cNvPicPr>
          <p:nvPr/>
        </p:nvPicPr>
        <p:blipFill rotWithShape="1">
          <a:blip r:embed="rId2">
            <a:duotone>
              <a:schemeClr val="bg2">
                <a:shade val="45000"/>
                <a:satMod val="135000"/>
              </a:schemeClr>
              <a:prstClr val="white"/>
            </a:duotone>
            <a:alphaModFix amt="35000"/>
          </a:blip>
          <a:srcRect t="3749" r="6" b="23001"/>
          <a:stretch/>
        </p:blipFill>
        <p:spPr>
          <a:xfrm>
            <a:off x="20" y="-1"/>
            <a:ext cx="12188932" cy="6858000"/>
          </a:xfrm>
          <a:prstGeom prst="rect">
            <a:avLst/>
          </a:prstGeom>
        </p:spPr>
      </p:pic>
      <p:sp>
        <p:nvSpPr>
          <p:cNvPr id="2" name="Titolo 1">
            <a:extLst>
              <a:ext uri="{FF2B5EF4-FFF2-40B4-BE49-F238E27FC236}">
                <a16:creationId xmlns:a16="http://schemas.microsoft.com/office/drawing/2014/main" id="{880FB93A-9874-A99F-5DCC-B06AA272C0FA}"/>
              </a:ext>
            </a:extLst>
          </p:cNvPr>
          <p:cNvSpPr>
            <a:spLocks noGrp="1"/>
          </p:cNvSpPr>
          <p:nvPr>
            <p:ph type="title"/>
          </p:nvPr>
        </p:nvSpPr>
        <p:spPr>
          <a:xfrm>
            <a:off x="643467" y="643467"/>
            <a:ext cx="3684437" cy="5571066"/>
          </a:xfrm>
        </p:spPr>
        <p:txBody>
          <a:bodyPr>
            <a:normAutofit/>
          </a:bodyPr>
          <a:lstStyle/>
          <a:p>
            <a:pPr algn="r"/>
            <a:r>
              <a:rPr lang="it-IT" dirty="0"/>
              <a:t>Hands on</a:t>
            </a:r>
            <a:br>
              <a:rPr lang="it-IT" dirty="0"/>
            </a:br>
            <a:r>
              <a:rPr lang="it-IT" dirty="0" err="1"/>
              <a:t>distal</a:t>
            </a:r>
            <a:r>
              <a:rPr lang="it-IT" dirty="0"/>
              <a:t> joints</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4598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BC6E072D-382C-FDF7-854E-D74FF64744C4}"/>
              </a:ext>
            </a:extLst>
          </p:cNvPr>
          <p:cNvPicPr>
            <a:picLocks noChangeAspect="1"/>
          </p:cNvPicPr>
          <p:nvPr/>
        </p:nvPicPr>
        <p:blipFill rotWithShape="1">
          <a:blip r:embed="rId2">
            <a:duotone>
              <a:schemeClr val="bg2">
                <a:shade val="45000"/>
                <a:satMod val="135000"/>
              </a:schemeClr>
              <a:prstClr val="white"/>
            </a:duotone>
            <a:alphaModFix amt="35000"/>
          </a:blip>
          <a:srcRect t="13106" r="-1" b="-1"/>
          <a:stretch/>
        </p:blipFill>
        <p:spPr>
          <a:xfrm>
            <a:off x="20" y="10"/>
            <a:ext cx="12191980" cy="685799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it-IT"/>
              <a:t>Software</a:t>
            </a:r>
            <a:endParaRPr lang="en-US"/>
          </a:p>
        </p:txBody>
      </p:sp>
      <p:cxnSp>
        <p:nvCxnSpPr>
          <p:cNvPr id="16" name="Straight Connector 15">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1371" y="643467"/>
            <a:ext cx="6574112" cy="5571066"/>
          </a:xfrm>
        </p:spPr>
        <p:txBody>
          <a:bodyPr anchor="ctr">
            <a:normAutofit/>
          </a:bodyPr>
          <a:lstStyle/>
          <a:p>
            <a:r>
              <a:rPr lang="en-US" dirty="0" err="1"/>
              <a:t>Yarpmanager</a:t>
            </a:r>
          </a:p>
          <a:p>
            <a:r>
              <a:rPr lang="en-US" dirty="0"/>
              <a:t>Robots configuration</a:t>
            </a:r>
          </a:p>
          <a:p>
            <a:r>
              <a:rPr lang="en-US" dirty="0"/>
              <a:t>Read raw encoder values</a:t>
            </a:r>
          </a:p>
          <a:p>
            <a:r>
              <a:rPr lang="en-US" dirty="0"/>
              <a:t>Calibration</a:t>
            </a:r>
          </a:p>
          <a:p>
            <a:endParaRPr lang="en-US" dirty="0"/>
          </a:p>
        </p:txBody>
      </p:sp>
    </p:spTree>
    <p:extLst>
      <p:ext uri="{BB962C8B-B14F-4D97-AF65-F5344CB8AC3E}">
        <p14:creationId xmlns:p14="http://schemas.microsoft.com/office/powerpoint/2010/main" val="291463678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CD2B798-7994-4548-A2BE-4AEF9C1A5F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6722E143-84C1-4F95-937C-78B92D2811C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EB846-12ED-5847-376E-202C3007DBC8}"/>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a:solidFill>
                  <a:schemeClr val="tx1">
                    <a:lumMod val="95000"/>
                    <a:lumOff val="5000"/>
                  </a:schemeClr>
                </a:solidFill>
                <a:latin typeface="+mj-lt"/>
                <a:ea typeface="+mj-ea"/>
                <a:cs typeface="+mj-cs"/>
              </a:rPr>
              <a:t>Running modules on yarpmanager</a:t>
            </a:r>
          </a:p>
        </p:txBody>
      </p:sp>
      <p:sp>
        <p:nvSpPr>
          <p:cNvPr id="15" name="Content Placeholder 7">
            <a:extLst>
              <a:ext uri="{FF2B5EF4-FFF2-40B4-BE49-F238E27FC236}">
                <a16:creationId xmlns:a16="http://schemas.microsoft.com/office/drawing/2014/main" id="{BD8145D9-E95A-7488-196C-627AD61D5D64}"/>
              </a:ext>
            </a:extLst>
          </p:cNvPr>
          <p:cNvSpPr>
            <a:spLocks noGrp="1"/>
          </p:cNvSpPr>
          <p:nvPr>
            <p:ph idx="1"/>
          </p:nvPr>
        </p:nvSpPr>
        <p:spPr>
          <a:xfrm>
            <a:off x="613611" y="4684242"/>
            <a:ext cx="3566407" cy="1463040"/>
          </a:xfrm>
        </p:spPr>
        <p:txBody>
          <a:bodyPr vert="horz" lIns="91440" tIns="45720" rIns="91440" bIns="45720" rtlCol="0" anchor="t">
            <a:normAutofit/>
          </a:bodyPr>
          <a:lstStyle/>
          <a:p>
            <a:pPr marL="0" indent="0" algn="r">
              <a:lnSpc>
                <a:spcPct val="100000"/>
              </a:lnSpc>
              <a:spcBef>
                <a:spcPts val="0"/>
              </a:spcBef>
              <a:buNone/>
            </a:pPr>
            <a:r>
              <a:rPr lang="en-US" sz="2400" dirty="0">
                <a:solidFill>
                  <a:schemeClr val="tx1">
                    <a:lumMod val="95000"/>
                    <a:lumOff val="5000"/>
                  </a:schemeClr>
                </a:solidFill>
              </a:rPr>
              <a:t>Connect the clusters</a:t>
            </a:r>
          </a:p>
        </p:txBody>
      </p:sp>
      <p:cxnSp>
        <p:nvCxnSpPr>
          <p:cNvPr id="28" name="Straight Connector 27">
            <a:extLst>
              <a:ext uri="{FF2B5EF4-FFF2-40B4-BE49-F238E27FC236}">
                <a16:creationId xmlns:a16="http://schemas.microsoft.com/office/drawing/2014/main" id="{96D07482-83A3-4451-943C-B469610829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35CEF2"/>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 application&#10;&#10;Description automatically generated">
            <a:extLst>
              <a:ext uri="{FF2B5EF4-FFF2-40B4-BE49-F238E27FC236}">
                <a16:creationId xmlns:a16="http://schemas.microsoft.com/office/drawing/2014/main" id="{9299A207-8BA3-D459-FF29-EE6F8E3AEB15}"/>
              </a:ext>
            </a:extLst>
          </p:cNvPr>
          <p:cNvPicPr>
            <a:picLocks noChangeAspect="1"/>
          </p:cNvPicPr>
          <p:nvPr/>
        </p:nvPicPr>
        <p:blipFill rotWithShape="1">
          <a:blip r:embed="rId2"/>
          <a:srcRect r="32165" b="-1"/>
          <a:stretch/>
        </p:blipFill>
        <p:spPr>
          <a:xfrm>
            <a:off x="4658258" y="975"/>
            <a:ext cx="7533742" cy="6858000"/>
          </a:xfrm>
          <a:prstGeom prst="rect">
            <a:avLst/>
          </a:prstGeom>
        </p:spPr>
      </p:pic>
    </p:spTree>
    <p:extLst>
      <p:ext uri="{BB962C8B-B14F-4D97-AF65-F5344CB8AC3E}">
        <p14:creationId xmlns:p14="http://schemas.microsoft.com/office/powerpoint/2010/main" val="108205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24128" y="1141060"/>
            <a:ext cx="9742669" cy="5514108"/>
          </a:xfrm>
          <a:prstGeom prst="rect">
            <a:avLst/>
          </a:prstGeom>
        </p:spPr>
      </p:pic>
      <p:sp>
        <p:nvSpPr>
          <p:cNvPr id="2" name="Title 1"/>
          <p:cNvSpPr>
            <a:spLocks noGrp="1"/>
          </p:cNvSpPr>
          <p:nvPr>
            <p:ph type="title"/>
          </p:nvPr>
        </p:nvSpPr>
        <p:spPr/>
        <p:txBody>
          <a:bodyPr/>
          <a:lstStyle/>
          <a:p>
            <a:r>
              <a:rPr lang="it-IT" dirty="0"/>
              <a:t>documentation</a:t>
            </a:r>
            <a:endParaRPr lang="en-US" dirty="0"/>
          </a:p>
        </p:txBody>
      </p:sp>
      <p:sp>
        <p:nvSpPr>
          <p:cNvPr id="3" name="CasellaDiTesto 2">
            <a:extLst>
              <a:ext uri="{FF2B5EF4-FFF2-40B4-BE49-F238E27FC236}">
                <a16:creationId xmlns:a16="http://schemas.microsoft.com/office/drawing/2014/main" id="{B1AFA750-75C5-AA7B-F1A0-C93235202D14}"/>
              </a:ext>
            </a:extLst>
          </p:cNvPr>
          <p:cNvSpPr txBox="1"/>
          <p:nvPr/>
        </p:nvSpPr>
        <p:spPr>
          <a:xfrm>
            <a:off x="7826829" y="2721"/>
            <a:ext cx="4362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https://icub-tech-iit.github.io/documentation/</a:t>
            </a:r>
            <a:endParaRPr lang="en-US"/>
          </a:p>
        </p:txBody>
      </p:sp>
    </p:spTree>
    <p:extLst>
      <p:ext uri="{BB962C8B-B14F-4D97-AF65-F5344CB8AC3E}">
        <p14:creationId xmlns:p14="http://schemas.microsoft.com/office/powerpoint/2010/main" val="79137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86FA-1798-59C8-1D33-D9B3B2D52040}"/>
              </a:ext>
            </a:extLst>
          </p:cNvPr>
          <p:cNvSpPr>
            <a:spLocks noGrp="1"/>
          </p:cNvSpPr>
          <p:nvPr>
            <p:ph type="title"/>
          </p:nvPr>
        </p:nvSpPr>
        <p:spPr>
          <a:xfrm>
            <a:off x="1024128" y="585216"/>
            <a:ext cx="3133581" cy="1499616"/>
          </a:xfrm>
        </p:spPr>
        <p:txBody>
          <a:bodyPr>
            <a:normAutofit/>
          </a:bodyPr>
          <a:lstStyle/>
          <a:p>
            <a:r>
              <a:rPr lang="en-US" sz="4000"/>
              <a:t>Icub_startup</a:t>
            </a:r>
          </a:p>
        </p:txBody>
      </p:sp>
      <p:sp>
        <p:nvSpPr>
          <p:cNvPr id="8" name="Content Placeholder 7">
            <a:extLst>
              <a:ext uri="{FF2B5EF4-FFF2-40B4-BE49-F238E27FC236}">
                <a16:creationId xmlns:a16="http://schemas.microsoft.com/office/drawing/2014/main" id="{41B8DBB1-FD5B-A678-DA19-D76EDEDDB955}"/>
              </a:ext>
            </a:extLst>
          </p:cNvPr>
          <p:cNvSpPr>
            <a:spLocks noGrp="1"/>
          </p:cNvSpPr>
          <p:nvPr>
            <p:ph idx="1"/>
          </p:nvPr>
        </p:nvSpPr>
        <p:spPr>
          <a:xfrm>
            <a:off x="4676663" y="772297"/>
            <a:ext cx="7135462" cy="1120758"/>
          </a:xfrm>
        </p:spPr>
        <p:txBody>
          <a:bodyPr vert="horz" lIns="45720" tIns="45720" rIns="45720" bIns="45720" rtlCol="0" anchor="t">
            <a:normAutofit/>
          </a:bodyPr>
          <a:lstStyle/>
          <a:p>
            <a:r>
              <a:rPr lang="en-US" sz="2400" dirty="0">
                <a:ea typeface="+mn-lt"/>
                <a:cs typeface="+mn-lt"/>
              </a:rPr>
              <a:t>Here we find all the main modules to start </a:t>
            </a:r>
            <a:r>
              <a:rPr lang="en-US" sz="2400" dirty="0" err="1">
                <a:ea typeface="+mn-lt"/>
                <a:cs typeface="+mn-lt"/>
              </a:rPr>
              <a:t>iCub</a:t>
            </a:r>
            <a:r>
              <a:rPr lang="en-US" sz="2400" dirty="0">
                <a:ea typeface="+mn-lt"/>
                <a:cs typeface="+mn-lt"/>
              </a:rPr>
              <a:t> logging (</a:t>
            </a:r>
            <a:r>
              <a:rPr lang="en-US" sz="2400" dirty="0" err="1">
                <a:ea typeface="+mn-lt"/>
                <a:cs typeface="+mn-lt"/>
              </a:rPr>
              <a:t>yarplogger</a:t>
            </a:r>
            <a:r>
              <a:rPr lang="en-US" sz="2400" dirty="0">
                <a:ea typeface="+mn-lt"/>
                <a:cs typeface="+mn-lt"/>
              </a:rPr>
              <a:t>) and the </a:t>
            </a:r>
            <a:r>
              <a:rPr lang="en-US" sz="2400" dirty="0" err="1">
                <a:ea typeface="+mn-lt"/>
                <a:cs typeface="+mn-lt"/>
              </a:rPr>
              <a:t>yarprobotinterface</a:t>
            </a:r>
            <a:endParaRPr lang="en-US" sz="2400"/>
          </a:p>
        </p:txBody>
      </p:sp>
      <p:pic>
        <p:nvPicPr>
          <p:cNvPr id="4" name="Picture 4" descr="Graphical user interface, text, application&#10;&#10;Description automatically generated">
            <a:extLst>
              <a:ext uri="{FF2B5EF4-FFF2-40B4-BE49-F238E27FC236}">
                <a16:creationId xmlns:a16="http://schemas.microsoft.com/office/drawing/2014/main" id="{5CCA8C8A-5FC3-B9D2-3FFE-40C86B9E93CA}"/>
              </a:ext>
            </a:extLst>
          </p:cNvPr>
          <p:cNvPicPr>
            <a:picLocks noChangeAspect="1"/>
          </p:cNvPicPr>
          <p:nvPr/>
        </p:nvPicPr>
        <p:blipFill>
          <a:blip r:embed="rId2"/>
          <a:stretch>
            <a:fillRect/>
          </a:stretch>
        </p:blipFill>
        <p:spPr>
          <a:xfrm>
            <a:off x="2997439" y="2366612"/>
            <a:ext cx="7349696" cy="4144379"/>
          </a:xfrm>
          <a:prstGeom prst="rect">
            <a:avLst/>
          </a:prstGeom>
        </p:spPr>
      </p:pic>
      <p:sp>
        <p:nvSpPr>
          <p:cNvPr id="3" name="Rettangolo 2">
            <a:extLst>
              <a:ext uri="{FF2B5EF4-FFF2-40B4-BE49-F238E27FC236}">
                <a16:creationId xmlns:a16="http://schemas.microsoft.com/office/drawing/2014/main" id="{8BA5D924-8D5A-5AC5-D682-D23E0A7FCACA}"/>
              </a:ext>
            </a:extLst>
          </p:cNvPr>
          <p:cNvSpPr/>
          <p:nvPr/>
        </p:nvSpPr>
        <p:spPr>
          <a:xfrm>
            <a:off x="4681150" y="696096"/>
            <a:ext cx="7043350" cy="916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 name="Connettore 2 4">
            <a:extLst>
              <a:ext uri="{FF2B5EF4-FFF2-40B4-BE49-F238E27FC236}">
                <a16:creationId xmlns:a16="http://schemas.microsoft.com/office/drawing/2014/main" id="{8A00576C-C5C4-5B58-6D33-208C3FA319D3}"/>
              </a:ext>
            </a:extLst>
          </p:cNvPr>
          <p:cNvCxnSpPr/>
          <p:nvPr/>
        </p:nvCxnSpPr>
        <p:spPr>
          <a:xfrm>
            <a:off x="6718729" y="1765729"/>
            <a:ext cx="121507" cy="52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62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es">
            <a:extLst>
              <a:ext uri="{FF2B5EF4-FFF2-40B4-BE49-F238E27FC236}">
                <a16:creationId xmlns:a16="http://schemas.microsoft.com/office/drawing/2014/main" id="{CDA151C8-A89F-52BB-C578-CD70CFCAAE84}"/>
              </a:ext>
            </a:extLst>
          </p:cNvPr>
          <p:cNvPicPr>
            <a:picLocks noChangeAspect="1"/>
          </p:cNvPicPr>
          <p:nvPr/>
        </p:nvPicPr>
        <p:blipFill rotWithShape="1">
          <a:blip r:embed="rId2">
            <a:duotone>
              <a:schemeClr val="bg2">
                <a:shade val="45000"/>
                <a:satMod val="135000"/>
              </a:schemeClr>
              <a:prstClr val="white"/>
            </a:duotone>
            <a:alphaModFix amt="35000"/>
          </a:blip>
          <a:srcRect r="6" b="15712"/>
          <a:stretch/>
        </p:blipFill>
        <p:spPr>
          <a:xfrm>
            <a:off x="20" y="-1"/>
            <a:ext cx="12188932" cy="6858000"/>
          </a:xfrm>
          <a:prstGeom prst="rect">
            <a:avLst/>
          </a:prstGeom>
        </p:spPr>
      </p:pic>
      <p:sp>
        <p:nvSpPr>
          <p:cNvPr id="2" name="Titolo 1">
            <a:extLst>
              <a:ext uri="{FF2B5EF4-FFF2-40B4-BE49-F238E27FC236}">
                <a16:creationId xmlns:a16="http://schemas.microsoft.com/office/drawing/2014/main" id="{F1EBE7D0-25BA-EEC0-FCDC-132E406E7B59}"/>
              </a:ext>
            </a:extLst>
          </p:cNvPr>
          <p:cNvSpPr>
            <a:spLocks noGrp="1"/>
          </p:cNvSpPr>
          <p:nvPr>
            <p:ph type="title"/>
          </p:nvPr>
        </p:nvSpPr>
        <p:spPr>
          <a:xfrm>
            <a:off x="643467" y="643467"/>
            <a:ext cx="3684437" cy="5571066"/>
          </a:xfrm>
        </p:spPr>
        <p:txBody>
          <a:bodyPr>
            <a:normAutofit/>
          </a:bodyPr>
          <a:lstStyle/>
          <a:p>
            <a:pPr algn="r"/>
            <a:r>
              <a:rPr lang="it-IT" dirty="0"/>
              <a:t>Folder</a:t>
            </a:r>
            <a:br>
              <a:rPr lang="it-IT" dirty="0"/>
            </a:br>
            <a:r>
              <a:rPr lang="it-IT" dirty="0" err="1"/>
              <a:t>structure</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8998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it-IT" sz="4000" dirty="0" err="1"/>
              <a:t>Robots</a:t>
            </a:r>
            <a:r>
              <a:rPr lang="it-IT" sz="4000" dirty="0"/>
              <a:t/>
            </a:r>
            <a:br>
              <a:rPr lang="it-IT" sz="4000" dirty="0"/>
            </a:br>
            <a:r>
              <a:rPr lang="it-IT" sz="4000" dirty="0" err="1"/>
              <a:t>configuration</a:t>
            </a:r>
          </a:p>
        </p:txBody>
      </p:sp>
      <p:sp>
        <p:nvSpPr>
          <p:cNvPr id="15" name="Content Placeholder 7">
            <a:extLst>
              <a:ext uri="{FF2B5EF4-FFF2-40B4-BE49-F238E27FC236}">
                <a16:creationId xmlns:a16="http://schemas.microsoft.com/office/drawing/2014/main" id="{656AD072-BCC1-04D0-C40F-2208A228B593}"/>
              </a:ext>
            </a:extLst>
          </p:cNvPr>
          <p:cNvSpPr>
            <a:spLocks noGrp="1"/>
          </p:cNvSpPr>
          <p:nvPr>
            <p:ph idx="1"/>
          </p:nvPr>
        </p:nvSpPr>
        <p:spPr>
          <a:xfrm>
            <a:off x="1024128" y="2286000"/>
            <a:ext cx="3133580" cy="3931920"/>
          </a:xfrm>
        </p:spPr>
        <p:txBody>
          <a:bodyPr vert="horz" lIns="45720" tIns="45720" rIns="45720" bIns="45720" rtlCol="0" anchor="t">
            <a:normAutofit/>
          </a:bodyPr>
          <a:lstStyle/>
          <a:p>
            <a:r>
              <a:rPr lang="en-US" sz="2400" dirty="0">
                <a:ea typeface="+mn-lt"/>
                <a:cs typeface="+mn-lt"/>
                <a:hlinkClick r:id="rId2"/>
              </a:rPr>
              <a:t>Repository</a:t>
            </a:r>
            <a:r>
              <a:rPr lang="en-US" sz="2400" dirty="0">
                <a:ea typeface="+mn-lt"/>
                <a:cs typeface="+mn-lt"/>
              </a:rPr>
              <a:t> dedicated to collecting all configuration files for </a:t>
            </a:r>
            <a:r>
              <a:rPr lang="en-US" sz="2400" dirty="0" err="1">
                <a:ea typeface="+mn-lt"/>
                <a:cs typeface="+mn-lt"/>
              </a:rPr>
              <a:t>iCub</a:t>
            </a:r>
            <a:r>
              <a:rPr lang="en-US" sz="2400" dirty="0">
                <a:ea typeface="+mn-lt"/>
                <a:cs typeface="+mn-lt"/>
              </a:rPr>
              <a:t> robots.</a:t>
            </a:r>
            <a:endParaRPr lang="en-US" sz="2400" dirty="0"/>
          </a:p>
          <a:p>
            <a:r>
              <a:rPr lang="en-US" sz="2400" dirty="0">
                <a:ea typeface="+mn-lt"/>
                <a:cs typeface="+mn-lt"/>
              </a:rPr>
              <a:t>Managed on GitHub and any changes to the robot must also be updated online.</a:t>
            </a:r>
            <a:endParaRPr lang="en-US" sz="2400"/>
          </a:p>
        </p:txBody>
      </p:sp>
      <p:pic>
        <p:nvPicPr>
          <p:cNvPr id="4" name="Immagine 4">
            <a:extLst>
              <a:ext uri="{FF2B5EF4-FFF2-40B4-BE49-F238E27FC236}">
                <a16:creationId xmlns:a16="http://schemas.microsoft.com/office/drawing/2014/main" id="{CB781E0A-64C7-019C-FB6B-0CC1C865226C}"/>
              </a:ext>
            </a:extLst>
          </p:cNvPr>
          <p:cNvPicPr>
            <a:picLocks noChangeAspect="1"/>
          </p:cNvPicPr>
          <p:nvPr/>
        </p:nvPicPr>
        <p:blipFill>
          <a:blip r:embed="rId3"/>
          <a:stretch>
            <a:fillRect/>
          </a:stretch>
        </p:blipFill>
        <p:spPr>
          <a:xfrm>
            <a:off x="4642342" y="1019285"/>
            <a:ext cx="6909577" cy="4819429"/>
          </a:xfrm>
          <a:prstGeom prst="rect">
            <a:avLst/>
          </a:prstGeom>
        </p:spPr>
      </p:pic>
    </p:spTree>
    <p:extLst>
      <p:ext uri="{BB962C8B-B14F-4D97-AF65-F5344CB8AC3E}">
        <p14:creationId xmlns:p14="http://schemas.microsoft.com/office/powerpoint/2010/main" val="3412858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it-IT" sz="4000"/>
              <a:t>calibrators</a:t>
            </a:r>
          </a:p>
        </p:txBody>
      </p:sp>
      <p:pic>
        <p:nvPicPr>
          <p:cNvPr id="6" name="Immagine 6" descr="Immagine che contiene tavolo&#10;&#10;Descrizione generata automaticamente">
            <a:extLst>
              <a:ext uri="{FF2B5EF4-FFF2-40B4-BE49-F238E27FC236}">
                <a16:creationId xmlns:a16="http://schemas.microsoft.com/office/drawing/2014/main" id="{7A45D7DD-97B1-2B62-4265-9D67CCD4D3C5}"/>
              </a:ext>
            </a:extLst>
          </p:cNvPr>
          <p:cNvPicPr>
            <a:picLocks noGrp="1" noChangeAspect="1"/>
          </p:cNvPicPr>
          <p:nvPr>
            <p:ph idx="1"/>
          </p:nvPr>
        </p:nvPicPr>
        <p:blipFill>
          <a:blip r:embed="rId2"/>
          <a:stretch>
            <a:fillRect/>
          </a:stretch>
        </p:blipFill>
        <p:spPr>
          <a:xfrm>
            <a:off x="6951544" y="3905807"/>
            <a:ext cx="4590146" cy="2573703"/>
          </a:xfrm>
        </p:spPr>
      </p:pic>
      <p:pic>
        <p:nvPicPr>
          <p:cNvPr id="4" name="Immagine 4" descr="Immagine che contiene tavolo&#10;&#10;Descrizione generata automaticamente">
            <a:extLst>
              <a:ext uri="{FF2B5EF4-FFF2-40B4-BE49-F238E27FC236}">
                <a16:creationId xmlns:a16="http://schemas.microsoft.com/office/drawing/2014/main" id="{0EE0FF63-B13D-16E5-AB08-7878F11E0E8C}"/>
              </a:ext>
            </a:extLst>
          </p:cNvPr>
          <p:cNvPicPr>
            <a:picLocks noChangeAspect="1"/>
          </p:cNvPicPr>
          <p:nvPr/>
        </p:nvPicPr>
        <p:blipFill>
          <a:blip r:embed="rId3"/>
          <a:stretch>
            <a:fillRect/>
          </a:stretch>
        </p:blipFill>
        <p:spPr>
          <a:xfrm>
            <a:off x="3799422" y="930779"/>
            <a:ext cx="7671576" cy="2629520"/>
          </a:xfrm>
          <a:prstGeom prst="rect">
            <a:avLst/>
          </a:prstGeom>
        </p:spPr>
      </p:pic>
      <p:sp>
        <p:nvSpPr>
          <p:cNvPr id="7" name="Freccia angolare in su 6">
            <a:extLst>
              <a:ext uri="{FF2B5EF4-FFF2-40B4-BE49-F238E27FC236}">
                <a16:creationId xmlns:a16="http://schemas.microsoft.com/office/drawing/2014/main" id="{91FB554F-FC75-9480-2E39-BD1D4F1B0014}"/>
              </a:ext>
            </a:extLst>
          </p:cNvPr>
          <p:cNvSpPr/>
          <p:nvPr/>
        </p:nvSpPr>
        <p:spPr>
          <a:xfrm rot="5400000">
            <a:off x="6075405" y="3879187"/>
            <a:ext cx="1058706" cy="5327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54934A32-9BC1-3185-A985-B36EC8A87DD1}"/>
              </a:ext>
            </a:extLst>
          </p:cNvPr>
          <p:cNvSpPr/>
          <p:nvPr/>
        </p:nvSpPr>
        <p:spPr>
          <a:xfrm>
            <a:off x="6948276" y="3903647"/>
            <a:ext cx="4814761" cy="25759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ontent Placeholder 7">
            <a:extLst>
              <a:ext uri="{FF2B5EF4-FFF2-40B4-BE49-F238E27FC236}">
                <a16:creationId xmlns:a16="http://schemas.microsoft.com/office/drawing/2014/main" id="{2C8DFE10-24AA-A3ED-9D98-B5BBD1306AC7}"/>
              </a:ext>
            </a:extLst>
          </p:cNvPr>
          <p:cNvSpPr txBox="1">
            <a:spLocks/>
          </p:cNvSpPr>
          <p:nvPr/>
        </p:nvSpPr>
        <p:spPr>
          <a:xfrm>
            <a:off x="248642" y="3904407"/>
            <a:ext cx="5642293" cy="2347230"/>
          </a:xfrm>
          <a:prstGeom prst="rect">
            <a:avLst/>
          </a:prstGeom>
        </p:spPr>
        <p:txBody>
          <a:bodyPr vert="horz" lIns="45720" tIns="45720" rIns="4572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indent="-457200">
              <a:buAutoNum type="arabicPeriod"/>
            </a:pPr>
            <a:r>
              <a:rPr lang="en-US" sz="2000" dirty="0">
                <a:ea typeface="+mn-lt"/>
                <a:cs typeface="+mn-lt"/>
              </a:rPr>
              <a:t>One configuration file for each main part of the robot</a:t>
            </a:r>
            <a:endParaRPr lang="it-IT" dirty="0"/>
          </a:p>
          <a:p>
            <a:pPr marL="457200" indent="-457200">
              <a:buAutoNum type="arabicPeriod"/>
            </a:pPr>
            <a:r>
              <a:rPr lang="en-US" sz="2000" dirty="0">
                <a:ea typeface="+mn-lt"/>
                <a:cs typeface="+mn-lt"/>
              </a:rPr>
              <a:t>Standardized format (XML)</a:t>
            </a:r>
          </a:p>
          <a:p>
            <a:pPr marL="457200" indent="-457200">
              <a:buAutoNum type="arabicPeriod"/>
            </a:pPr>
            <a:r>
              <a:rPr lang="en-US" sz="2000" dirty="0">
                <a:ea typeface="+mn-lt"/>
                <a:cs typeface="+mn-lt"/>
              </a:rPr>
              <a:t>You need to get the raw values from the encoders</a:t>
            </a:r>
          </a:p>
          <a:p>
            <a:endParaRPr lang="en-US" sz="2000" dirty="0">
              <a:ea typeface="+mn-lt"/>
              <a:cs typeface="+mn-lt"/>
            </a:endParaRPr>
          </a:p>
          <a:p>
            <a:r>
              <a:rPr lang="en-US" sz="2000" dirty="0">
                <a:ea typeface="+mn-lt"/>
                <a:cs typeface="+mn-lt"/>
                <a:hlinkClick r:id="rId4"/>
              </a:rPr>
              <a:t>Calibration Types Additional Details</a:t>
            </a:r>
            <a:endParaRPr lang="en-US" sz="2000" dirty="0">
              <a:ea typeface="+mn-lt"/>
              <a:cs typeface="+mn-lt"/>
            </a:endParaRPr>
          </a:p>
          <a:p>
            <a:endParaRPr lang="en-US" sz="2000" dirty="0">
              <a:ea typeface="+mn-lt"/>
              <a:cs typeface="+mn-lt"/>
            </a:endParaRPr>
          </a:p>
        </p:txBody>
      </p:sp>
    </p:spTree>
    <p:extLst>
      <p:ext uri="{BB962C8B-B14F-4D97-AF65-F5344CB8AC3E}">
        <p14:creationId xmlns:p14="http://schemas.microsoft.com/office/powerpoint/2010/main" val="174897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643467"/>
            <a:ext cx="3415612" cy="5571066"/>
          </a:xfrm>
        </p:spPr>
        <p:txBody>
          <a:bodyPr>
            <a:normAutofit/>
          </a:bodyPr>
          <a:lstStyle/>
          <a:p>
            <a:r>
              <a:rPr lang="it-IT">
                <a:solidFill>
                  <a:srgbClr val="FFFFFF"/>
                </a:solidFill>
              </a:rPr>
              <a:t>Get Raw encoder values</a:t>
            </a:r>
          </a:p>
        </p:txBody>
      </p:sp>
      <p:graphicFrame>
        <p:nvGraphicFramePr>
          <p:cNvPr id="7" name="Content Placeholder 2">
            <a:extLst>
              <a:ext uri="{FF2B5EF4-FFF2-40B4-BE49-F238E27FC236}">
                <a16:creationId xmlns:a16="http://schemas.microsoft.com/office/drawing/2014/main" id="{0FB6E4F5-23EF-0B8A-F361-94402F051DFB}"/>
              </a:ext>
            </a:extLst>
          </p:cNvPr>
          <p:cNvGraphicFramePr>
            <a:graphicFrameLocks noGrp="1"/>
          </p:cNvGraphicFramePr>
          <p:nvPr>
            <p:ph idx="1"/>
            <p:extLst>
              <p:ext uri="{D42A27DB-BD31-4B8C-83A1-F6EECF244321}">
                <p14:modId xmlns:p14="http://schemas.microsoft.com/office/powerpoint/2010/main" val="1786836604"/>
              </p:ext>
            </p:extLst>
          </p:nvPr>
        </p:nvGraphicFramePr>
        <p:xfrm>
          <a:off x="5705025" y="495539"/>
          <a:ext cx="5641975" cy="5872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1835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133581" cy="1499616"/>
          </a:xfrm>
        </p:spPr>
        <p:txBody>
          <a:bodyPr>
            <a:normAutofit/>
          </a:bodyPr>
          <a:lstStyle/>
          <a:p>
            <a:r>
              <a:rPr lang="it-IT" sz="4000"/>
              <a:t>Yarpmotorgui (special mode)</a:t>
            </a:r>
            <a:endParaRPr lang="en-US" sz="4000"/>
          </a:p>
        </p:txBody>
      </p:sp>
      <p:sp>
        <p:nvSpPr>
          <p:cNvPr id="19" name="Content Placeholder 7">
            <a:extLst>
              <a:ext uri="{FF2B5EF4-FFF2-40B4-BE49-F238E27FC236}">
                <a16:creationId xmlns:a16="http://schemas.microsoft.com/office/drawing/2014/main" id="{0745F05A-267B-E324-2485-C514B3C9C0A0}"/>
              </a:ext>
            </a:extLst>
          </p:cNvPr>
          <p:cNvSpPr>
            <a:spLocks noGrp="1"/>
          </p:cNvSpPr>
          <p:nvPr>
            <p:ph idx="1"/>
          </p:nvPr>
        </p:nvSpPr>
        <p:spPr>
          <a:xfrm>
            <a:off x="4164804" y="1328351"/>
            <a:ext cx="7458444" cy="1028083"/>
          </a:xfrm>
        </p:spPr>
        <p:txBody>
          <a:bodyPr vert="horz" lIns="45720" tIns="45720" rIns="45720" bIns="45720" rtlCol="0" anchor="t">
            <a:normAutofit/>
          </a:bodyPr>
          <a:lstStyle/>
          <a:p>
            <a:r>
              <a:rPr lang="en-US" sz="2000" dirty="0">
                <a:ea typeface="+mn-lt"/>
                <a:cs typeface="+mn-lt"/>
              </a:rPr>
              <a:t>Many joints might pop up in gray or </a:t>
            </a:r>
            <a:r>
              <a:rPr lang="en-US" sz="2000" dirty="0">
                <a:solidFill>
                  <a:srgbClr val="FF0000"/>
                </a:solidFill>
                <a:ea typeface="+mn-lt"/>
                <a:cs typeface="+mn-lt"/>
              </a:rPr>
              <a:t>red</a:t>
            </a:r>
            <a:r>
              <a:rPr lang="en-US" sz="2000" dirty="0">
                <a:ea typeface="+mn-lt"/>
                <a:cs typeface="+mn-lt"/>
              </a:rPr>
              <a:t>, but this is normal, and we are only interested in the values read by the encoders.</a:t>
            </a:r>
            <a:endParaRPr lang="en-US" sz="2000" dirty="0"/>
          </a:p>
        </p:txBody>
      </p:sp>
      <p:pic>
        <p:nvPicPr>
          <p:cNvPr id="4" name="Immagine 4">
            <a:extLst>
              <a:ext uri="{FF2B5EF4-FFF2-40B4-BE49-F238E27FC236}">
                <a16:creationId xmlns:a16="http://schemas.microsoft.com/office/drawing/2014/main" id="{89CDE64E-7516-2556-A692-5899FEE6D699}"/>
              </a:ext>
            </a:extLst>
          </p:cNvPr>
          <p:cNvPicPr>
            <a:picLocks noChangeAspect="1"/>
          </p:cNvPicPr>
          <p:nvPr/>
        </p:nvPicPr>
        <p:blipFill>
          <a:blip r:embed="rId2"/>
          <a:stretch>
            <a:fillRect/>
          </a:stretch>
        </p:blipFill>
        <p:spPr>
          <a:xfrm>
            <a:off x="3870045" y="2538672"/>
            <a:ext cx="8320306" cy="4324088"/>
          </a:xfrm>
          <a:prstGeom prst="rect">
            <a:avLst/>
          </a:prstGeom>
        </p:spPr>
      </p:pic>
    </p:spTree>
    <p:extLst>
      <p:ext uri="{BB962C8B-B14F-4D97-AF65-F5344CB8AC3E}">
        <p14:creationId xmlns:p14="http://schemas.microsoft.com/office/powerpoint/2010/main" val="1171724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23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8FF992D4-96D4-0E80-87EB-DDD7DB02FADA}"/>
              </a:ext>
            </a:extLst>
          </p:cNvPr>
          <p:cNvSpPr>
            <a:spLocks noGrp="1"/>
          </p:cNvSpPr>
          <p:nvPr>
            <p:ph type="title"/>
          </p:nvPr>
        </p:nvSpPr>
        <p:spPr>
          <a:xfrm>
            <a:off x="524256" y="4767072"/>
            <a:ext cx="6594189" cy="1625210"/>
          </a:xfrm>
        </p:spPr>
        <p:txBody>
          <a:bodyPr>
            <a:normAutofit/>
          </a:bodyPr>
          <a:lstStyle/>
          <a:p>
            <a:pPr algn="r"/>
            <a:r>
              <a:rPr lang="it-IT">
                <a:solidFill>
                  <a:srgbClr val="FFFFFF"/>
                </a:solidFill>
              </a:rPr>
              <a:t>Zero calibration</a:t>
            </a:r>
          </a:p>
        </p:txBody>
      </p:sp>
      <p:pic>
        <p:nvPicPr>
          <p:cNvPr id="5" name="Immagine 5" descr="Immagine che contiene interni, mugnaio&#10;&#10;Descrizione generata automaticamente">
            <a:extLst>
              <a:ext uri="{FF2B5EF4-FFF2-40B4-BE49-F238E27FC236}">
                <a16:creationId xmlns:a16="http://schemas.microsoft.com/office/drawing/2014/main" id="{0C10D1E1-56FD-A75D-64C8-C610B541D701}"/>
              </a:ext>
            </a:extLst>
          </p:cNvPr>
          <p:cNvPicPr>
            <a:picLocks noChangeAspect="1"/>
          </p:cNvPicPr>
          <p:nvPr/>
        </p:nvPicPr>
        <p:blipFill rotWithShape="1">
          <a:blip r:embed="rId2"/>
          <a:srcRect r="2" b="10678"/>
          <a:stretch/>
        </p:blipFill>
        <p:spPr>
          <a:xfrm>
            <a:off x="327547" y="321733"/>
            <a:ext cx="3448718" cy="4107392"/>
          </a:xfrm>
          <a:prstGeom prst="rect">
            <a:avLst/>
          </a:prstGeom>
        </p:spPr>
      </p:pic>
      <p:pic>
        <p:nvPicPr>
          <p:cNvPr id="4" name="Immagine 4" descr="Immagine che contiene testo, interni, scrivania&#10;&#10;Descrizione generata automaticamente">
            <a:extLst>
              <a:ext uri="{FF2B5EF4-FFF2-40B4-BE49-F238E27FC236}">
                <a16:creationId xmlns:a16="http://schemas.microsoft.com/office/drawing/2014/main" id="{617C411A-0EF3-B178-B3CD-5FA6CED273AA}"/>
              </a:ext>
            </a:extLst>
          </p:cNvPr>
          <p:cNvPicPr>
            <a:picLocks noChangeAspect="1"/>
          </p:cNvPicPr>
          <p:nvPr/>
        </p:nvPicPr>
        <p:blipFill rotWithShape="1">
          <a:blip r:embed="rId3"/>
          <a:srcRect t="2972" r="2" b="7730"/>
          <a:stretch/>
        </p:blipFill>
        <p:spPr>
          <a:xfrm>
            <a:off x="3925067" y="321732"/>
            <a:ext cx="3448718" cy="4106284"/>
          </a:xfrm>
          <a:prstGeom prst="rect">
            <a:avLst/>
          </a:prstGeom>
        </p:spPr>
      </p:pic>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Content Placeholder 8">
            <a:extLst>
              <a:ext uri="{FF2B5EF4-FFF2-40B4-BE49-F238E27FC236}">
                <a16:creationId xmlns:a16="http://schemas.microsoft.com/office/drawing/2014/main" id="{AC506A45-21DB-6224-2993-6B6A35D9715B}"/>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ea typeface="+mn-lt"/>
                <a:cs typeface="+mn-lt"/>
                <a:hlinkClick r:id="rId4"/>
              </a:rPr>
              <a:t>Link to Documentation</a:t>
            </a:r>
            <a:endParaRPr lang="en-US">
              <a:solidFill>
                <a:srgbClr val="FFFFFF"/>
              </a:solidFill>
            </a:endParaRPr>
          </a:p>
        </p:txBody>
      </p:sp>
    </p:spTree>
    <p:extLst>
      <p:ext uri="{BB962C8B-B14F-4D97-AF65-F5344CB8AC3E}">
        <p14:creationId xmlns:p14="http://schemas.microsoft.com/office/powerpoint/2010/main" val="1976958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D48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0D532DE6-2900-31DD-21E9-C674CA5F4224}"/>
              </a:ext>
            </a:extLst>
          </p:cNvPr>
          <p:cNvSpPr>
            <a:spLocks noGrp="1"/>
          </p:cNvSpPr>
          <p:nvPr>
            <p:ph type="title"/>
          </p:nvPr>
        </p:nvSpPr>
        <p:spPr>
          <a:xfrm>
            <a:off x="524256" y="4767072"/>
            <a:ext cx="6594189" cy="1625210"/>
          </a:xfrm>
        </p:spPr>
        <p:txBody>
          <a:bodyPr>
            <a:normAutofit/>
          </a:bodyPr>
          <a:lstStyle/>
          <a:p>
            <a:pPr algn="r"/>
            <a:r>
              <a:rPr lang="it-IT">
                <a:solidFill>
                  <a:srgbClr val="FFFFFF"/>
                </a:solidFill>
              </a:rPr>
              <a:t>Arms Fine calibration</a:t>
            </a:r>
          </a:p>
        </p:txBody>
      </p:sp>
      <p:pic>
        <p:nvPicPr>
          <p:cNvPr id="4" name="Immagine 4" descr="Immagine che contiene bambola, automazione&#10;&#10;Descrizione generata automaticamente">
            <a:extLst>
              <a:ext uri="{FF2B5EF4-FFF2-40B4-BE49-F238E27FC236}">
                <a16:creationId xmlns:a16="http://schemas.microsoft.com/office/drawing/2014/main" id="{155AD002-C8B6-FEDD-3593-675FEAA55263}"/>
              </a:ext>
            </a:extLst>
          </p:cNvPr>
          <p:cNvPicPr>
            <a:picLocks noChangeAspect="1"/>
          </p:cNvPicPr>
          <p:nvPr/>
        </p:nvPicPr>
        <p:blipFill rotWithShape="1">
          <a:blip r:embed="rId2"/>
          <a:srcRect r="2" b="9260"/>
          <a:stretch/>
        </p:blipFill>
        <p:spPr>
          <a:xfrm>
            <a:off x="327547" y="321733"/>
            <a:ext cx="3448718" cy="4107392"/>
          </a:xfrm>
          <a:prstGeom prst="rect">
            <a:avLst/>
          </a:prstGeom>
        </p:spPr>
      </p:pic>
      <p:pic>
        <p:nvPicPr>
          <p:cNvPr id="5" name="Immagine 5" descr="Immagine che contiene interni, automazione&#10;&#10;Descrizione generata automaticamente">
            <a:extLst>
              <a:ext uri="{FF2B5EF4-FFF2-40B4-BE49-F238E27FC236}">
                <a16:creationId xmlns:a16="http://schemas.microsoft.com/office/drawing/2014/main" id="{FAC4D9E2-736C-8D98-6C60-46EC5D73D2EF}"/>
              </a:ext>
            </a:extLst>
          </p:cNvPr>
          <p:cNvPicPr>
            <a:picLocks noChangeAspect="1"/>
          </p:cNvPicPr>
          <p:nvPr/>
        </p:nvPicPr>
        <p:blipFill rotWithShape="1">
          <a:blip r:embed="rId3"/>
          <a:srcRect t="9282" r="2" b="2"/>
          <a:stretch/>
        </p:blipFill>
        <p:spPr>
          <a:xfrm>
            <a:off x="3925067" y="321732"/>
            <a:ext cx="3448718" cy="4106284"/>
          </a:xfrm>
          <a:prstGeom prst="rect">
            <a:avLst/>
          </a:prstGeom>
        </p:spPr>
      </p:pic>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Content Placeholder 8">
            <a:extLst>
              <a:ext uri="{FF2B5EF4-FFF2-40B4-BE49-F238E27FC236}">
                <a16:creationId xmlns:a16="http://schemas.microsoft.com/office/drawing/2014/main" id="{83551B7A-B955-3C35-739E-E07D56056669}"/>
              </a:ext>
            </a:extLst>
          </p:cNvPr>
          <p:cNvSpPr>
            <a:spLocks noGrp="1"/>
          </p:cNvSpPr>
          <p:nvPr>
            <p:ph idx="1"/>
          </p:nvPr>
        </p:nvSpPr>
        <p:spPr>
          <a:xfrm>
            <a:off x="8029319" y="917725"/>
            <a:ext cx="3424739" cy="4852362"/>
          </a:xfrm>
        </p:spPr>
        <p:txBody>
          <a:bodyPr anchor="ctr">
            <a:normAutofit/>
          </a:bodyPr>
          <a:lstStyle/>
          <a:p>
            <a:r>
              <a:rPr lang="en-US" dirty="0">
                <a:solidFill>
                  <a:schemeClr val="bg1"/>
                </a:solidFill>
                <a:ea typeface="+mn-lt"/>
                <a:cs typeface="+mn-lt"/>
                <a:hlinkClick r:id="rId4"/>
              </a:rPr>
              <a:t>Link to Documentation</a:t>
            </a:r>
            <a:endParaRPr lang="en-US">
              <a:solidFill>
                <a:schemeClr val="bg1"/>
              </a:solidFill>
            </a:endParaRPr>
          </a:p>
        </p:txBody>
      </p:sp>
    </p:spTree>
    <p:extLst>
      <p:ext uri="{BB962C8B-B14F-4D97-AF65-F5344CB8AC3E}">
        <p14:creationId xmlns:p14="http://schemas.microsoft.com/office/powerpoint/2010/main" val="3594788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Question marks in a line and one question mark is lit">
            <a:extLst>
              <a:ext uri="{FF2B5EF4-FFF2-40B4-BE49-F238E27FC236}">
                <a16:creationId xmlns:a16="http://schemas.microsoft.com/office/drawing/2014/main" id="{0EFF2FC5-F1C4-8F4F-75C7-E38F437D7B70}"/>
              </a:ext>
            </a:extLst>
          </p:cNvPr>
          <p:cNvPicPr>
            <a:picLocks noChangeAspect="1"/>
          </p:cNvPicPr>
          <p:nvPr/>
        </p:nvPicPr>
        <p:blipFill rotWithShape="1">
          <a:blip r:embed="rId2">
            <a:duotone>
              <a:schemeClr val="bg2">
                <a:shade val="45000"/>
                <a:satMod val="135000"/>
              </a:schemeClr>
              <a:prstClr val="white"/>
            </a:duotone>
            <a:alphaModFix amt="35000"/>
          </a:blip>
          <a:srcRect t="816" r="6" b="14772"/>
          <a:stretch/>
        </p:blipFill>
        <p:spPr>
          <a:xfrm>
            <a:off x="20" y="-1"/>
            <a:ext cx="12188932" cy="6858000"/>
          </a:xfrm>
          <a:prstGeom prst="rect">
            <a:avLst/>
          </a:prstGeom>
        </p:spPr>
      </p:pic>
      <p:sp>
        <p:nvSpPr>
          <p:cNvPr id="2" name="Titolo 1">
            <a:extLst>
              <a:ext uri="{FF2B5EF4-FFF2-40B4-BE49-F238E27FC236}">
                <a16:creationId xmlns:a16="http://schemas.microsoft.com/office/drawing/2014/main" id="{C6954C8F-0D1C-8318-8A7B-E878EFC7BEE5}"/>
              </a:ext>
            </a:extLst>
          </p:cNvPr>
          <p:cNvSpPr>
            <a:spLocks noGrp="1"/>
          </p:cNvSpPr>
          <p:nvPr>
            <p:ph type="title"/>
          </p:nvPr>
        </p:nvSpPr>
        <p:spPr>
          <a:xfrm>
            <a:off x="643467" y="643467"/>
            <a:ext cx="3684437" cy="5571066"/>
          </a:xfrm>
        </p:spPr>
        <p:txBody>
          <a:bodyPr>
            <a:normAutofit/>
          </a:bodyPr>
          <a:lstStyle/>
          <a:p>
            <a:pPr algn="r"/>
            <a:r>
              <a:rPr lang="it-IT" dirty="0" err="1"/>
              <a:t>Questions</a:t>
            </a:r>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B9D38DC-F69F-F9EE-00A7-953AA42B4CCF}"/>
              </a:ext>
            </a:extLst>
          </p:cNvPr>
          <p:cNvSpPr>
            <a:spLocks noGrp="1"/>
          </p:cNvSpPr>
          <p:nvPr>
            <p:ph idx="1"/>
          </p:nvPr>
        </p:nvSpPr>
        <p:spPr>
          <a:xfrm>
            <a:off x="4971371" y="643467"/>
            <a:ext cx="6574112" cy="5571066"/>
          </a:xfrm>
        </p:spPr>
        <p:txBody>
          <a:bodyPr anchor="ctr">
            <a:normAutofit/>
          </a:bodyPr>
          <a:lstStyle/>
          <a:p>
            <a:endParaRPr lang="it-IT" dirty="0"/>
          </a:p>
        </p:txBody>
      </p:sp>
    </p:spTree>
    <p:extLst>
      <p:ext uri="{BB962C8B-B14F-4D97-AF65-F5344CB8AC3E}">
        <p14:creationId xmlns:p14="http://schemas.microsoft.com/office/powerpoint/2010/main" val="323611837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430051" y="2555311"/>
            <a:ext cx="7690980" cy="1954060"/>
          </a:xfrm>
        </p:spPr>
        <p:txBody>
          <a:bodyPr/>
          <a:lstStyle/>
          <a:p>
            <a:r>
              <a:rPr lang="en-US" dirty="0"/>
              <a:t>The only robot that doesn't </a:t>
            </a:r>
            <a:r>
              <a:rPr lang="en-US" dirty="0" smtClean="0"/>
              <a:t>break</a:t>
            </a:r>
            <a:endParaRPr lang="en-US" dirty="0"/>
          </a:p>
          <a:p>
            <a:r>
              <a:rPr lang="en-US" dirty="0"/>
              <a:t>Is the one that is not used.</a:t>
            </a:r>
          </a:p>
          <a:p>
            <a:endParaRPr lang="en-US" dirty="0"/>
          </a:p>
          <a:p>
            <a:r>
              <a:rPr lang="en-US" dirty="0"/>
              <a:t>-Julien </a:t>
            </a:r>
            <a:r>
              <a:rPr lang="en-US" dirty="0" err="1" smtClean="0"/>
              <a:t>Jenvrin</a:t>
            </a:r>
            <a:endParaRPr lang="en-US" dirty="0"/>
          </a:p>
        </p:txBody>
      </p:sp>
    </p:spTree>
    <p:extLst>
      <p:ext uri="{BB962C8B-B14F-4D97-AF65-F5344CB8AC3E}">
        <p14:creationId xmlns:p14="http://schemas.microsoft.com/office/powerpoint/2010/main" val="77074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Robot architecture</a:t>
            </a:r>
            <a:endParaRPr lang="en-US" dirty="0"/>
          </a:p>
        </p:txBody>
      </p:sp>
      <p:pic>
        <p:nvPicPr>
          <p:cNvPr id="1026" name="Picture 2" descr="https://icub-tech-iit.github.io/documentation/icub_wiring/img/Harness_position.png"/>
          <p:cNvPicPr>
            <a:picLocks noChangeAspect="1" noChangeArrowheads="1"/>
          </p:cNvPicPr>
          <p:nvPr/>
        </p:nvPicPr>
        <p:blipFill rotWithShape="1">
          <a:blip r:embed="rId2">
            <a:extLst>
              <a:ext uri="{28A0092B-C50C-407E-A947-70E740481C1C}">
                <a14:useLocalDpi xmlns:a14="http://schemas.microsoft.com/office/drawing/2010/main" val="0"/>
              </a:ext>
            </a:extLst>
          </a:blip>
          <a:srcRect b="1246"/>
          <a:stretch/>
        </p:blipFill>
        <p:spPr bwMode="auto">
          <a:xfrm>
            <a:off x="672082" y="2139261"/>
            <a:ext cx="5212081" cy="4715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cub-tech-iit.github.io/documentation/icub_wiring/img/Architecture_iCub2.5-E3.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75182" y="1197987"/>
            <a:ext cx="4518234" cy="5520567"/>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p:cNvSpPr/>
          <p:nvPr/>
        </p:nvSpPr>
        <p:spPr>
          <a:xfrm>
            <a:off x="6205600" y="3864421"/>
            <a:ext cx="748145" cy="3509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9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Wiring schematics</a:t>
            </a:r>
            <a:endParaRPr lang="en-US" dirty="0"/>
          </a:p>
        </p:txBody>
      </p:sp>
      <p:sp>
        <p:nvSpPr>
          <p:cNvPr id="3" name="Content Placeholder 2"/>
          <p:cNvSpPr>
            <a:spLocks noGrp="1"/>
          </p:cNvSpPr>
          <p:nvPr>
            <p:ph idx="1"/>
          </p:nvPr>
        </p:nvSpPr>
        <p:spPr>
          <a:xfrm>
            <a:off x="4137891" y="2084832"/>
            <a:ext cx="7102764" cy="4204945"/>
          </a:xfrm>
        </p:spPr>
        <p:txBody>
          <a:bodyPr>
            <a:normAutofit/>
          </a:bodyPr>
          <a:lstStyle/>
          <a:p>
            <a:r>
              <a:rPr lang="en-US" dirty="0"/>
              <a:t>The purpose of this document is to give detailed documentation about the wiring of the robot, board and motor placement and the board connection.</a:t>
            </a:r>
          </a:p>
          <a:p>
            <a:r>
              <a:rPr lang="en-US" dirty="0"/>
              <a:t>The </a:t>
            </a:r>
            <a:r>
              <a:rPr lang="en-US" b="1" dirty="0"/>
              <a:t>logic schematics </a:t>
            </a:r>
            <a:r>
              <a:rPr lang="en-US" dirty="0"/>
              <a:t>consist of the logical and electrical connections between boards, sensors and motors.</a:t>
            </a:r>
            <a:br>
              <a:rPr lang="en-US" dirty="0"/>
            </a:br>
            <a:r>
              <a:rPr lang="en-US" dirty="0"/>
              <a:t/>
            </a:r>
            <a:br>
              <a:rPr lang="en-US" dirty="0"/>
            </a:br>
            <a:r>
              <a:rPr lang="en-US" dirty="0"/>
              <a:t>The </a:t>
            </a:r>
            <a:r>
              <a:rPr lang="en-US" b="1" dirty="0"/>
              <a:t>harness schematics </a:t>
            </a:r>
            <a:r>
              <a:rPr lang="en-US" dirty="0"/>
              <a:t>are the drawings of all the cables and bundles.</a:t>
            </a:r>
            <a:br>
              <a:rPr lang="en-US" dirty="0"/>
            </a:br>
            <a:r>
              <a:rPr lang="en-US" dirty="0"/>
              <a:t/>
            </a:r>
            <a:br>
              <a:rPr lang="en-US" dirty="0"/>
            </a:br>
            <a:r>
              <a:rPr lang="en-US" dirty="0"/>
              <a:t>The </a:t>
            </a:r>
            <a:r>
              <a:rPr lang="en-US" b="1" dirty="0" err="1"/>
              <a:t>Motor&amp;Board_Placement</a:t>
            </a:r>
            <a:r>
              <a:rPr lang="en-US" dirty="0"/>
              <a:t> is the document where you can find the wireframe of the robot with all the electronic boards, motors and sensors labels.</a:t>
            </a:r>
          </a:p>
        </p:txBody>
      </p:sp>
      <p:pic>
        <p:nvPicPr>
          <p:cNvPr id="4" name="Picture 3"/>
          <p:cNvPicPr>
            <a:picLocks noChangeAspect="1"/>
          </p:cNvPicPr>
          <p:nvPr/>
        </p:nvPicPr>
        <p:blipFill>
          <a:blip r:embed="rId2"/>
          <a:stretch>
            <a:fillRect/>
          </a:stretch>
        </p:blipFill>
        <p:spPr>
          <a:xfrm>
            <a:off x="949302" y="2195854"/>
            <a:ext cx="2959723" cy="4093923"/>
          </a:xfrm>
          <a:prstGeom prst="rect">
            <a:avLst/>
          </a:prstGeom>
        </p:spPr>
      </p:pic>
      <p:sp>
        <p:nvSpPr>
          <p:cNvPr id="5" name="Rectangle 4"/>
          <p:cNvSpPr/>
          <p:nvPr/>
        </p:nvSpPr>
        <p:spPr>
          <a:xfrm>
            <a:off x="949302" y="3362036"/>
            <a:ext cx="1581462" cy="1810328"/>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197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6B2D2B-186A-595E-F7BF-EEFF0A2A66D0}"/>
              </a:ext>
            </a:extLst>
          </p:cNvPr>
          <p:cNvSpPr>
            <a:spLocks noGrp="1"/>
          </p:cNvSpPr>
          <p:nvPr>
            <p:ph type="title"/>
          </p:nvPr>
        </p:nvSpPr>
        <p:spPr>
          <a:xfrm>
            <a:off x="1024129" y="585216"/>
            <a:ext cx="4431792" cy="1499616"/>
          </a:xfrm>
        </p:spPr>
        <p:txBody>
          <a:bodyPr>
            <a:normAutofit/>
          </a:bodyPr>
          <a:lstStyle/>
          <a:p>
            <a:r>
              <a:rPr lang="it-IT" err="1"/>
              <a:t>Logical</a:t>
            </a:r>
            <a:r>
              <a:rPr lang="it-IT"/>
              <a:t> </a:t>
            </a:r>
            <a:r>
              <a:rPr lang="it-IT" err="1"/>
              <a:t>schematics</a:t>
            </a:r>
            <a:endParaRPr lang="it-IT"/>
          </a:p>
        </p:txBody>
      </p:sp>
      <p:sp>
        <p:nvSpPr>
          <p:cNvPr id="15" name="Content Placeholder 7">
            <a:extLst>
              <a:ext uri="{FF2B5EF4-FFF2-40B4-BE49-F238E27FC236}">
                <a16:creationId xmlns:a16="http://schemas.microsoft.com/office/drawing/2014/main" id="{9BE09C86-8550-1B19-D727-5EA522A3DF13}"/>
              </a:ext>
            </a:extLst>
          </p:cNvPr>
          <p:cNvSpPr>
            <a:spLocks noGrp="1"/>
          </p:cNvSpPr>
          <p:nvPr>
            <p:ph idx="1"/>
          </p:nvPr>
        </p:nvSpPr>
        <p:spPr>
          <a:xfrm>
            <a:off x="1024128" y="2286000"/>
            <a:ext cx="4429615" cy="3931920"/>
          </a:xfrm>
        </p:spPr>
        <p:txBody>
          <a:bodyPr vert="horz" lIns="45720" tIns="45720" rIns="45720" bIns="45720" rtlCol="0" anchor="t">
            <a:normAutofit/>
          </a:bodyPr>
          <a:lstStyle/>
          <a:p>
            <a:r>
              <a:rPr lang="en-US" dirty="0">
                <a:ea typeface="+mn-lt"/>
                <a:cs typeface="+mn-lt"/>
              </a:rPr>
              <a:t>Very useful for verification of logical connections between different boards.</a:t>
            </a:r>
          </a:p>
          <a:p>
            <a:r>
              <a:rPr lang="en-US" dirty="0">
                <a:ea typeface="+mn-lt"/>
                <a:cs typeface="+mn-lt"/>
              </a:rPr>
              <a:t>Inside we find all the boards with their unique IDs and pinouts for the connectors.</a:t>
            </a:r>
          </a:p>
          <a:p>
            <a:endParaRPr lang="en-US" dirty="0"/>
          </a:p>
          <a:p>
            <a:r>
              <a:rPr lang="en-US" sz="2800" dirty="0">
                <a:ea typeface="+mn-lt"/>
                <a:cs typeface="+mn-lt"/>
                <a:hlinkClick r:id="rId2"/>
              </a:rPr>
              <a:t>Logical Schematics</a:t>
            </a:r>
            <a:endParaRPr lang="en-US" sz="2800"/>
          </a:p>
        </p:txBody>
      </p:sp>
      <p:pic>
        <p:nvPicPr>
          <p:cNvPr id="4" name="Immagine 4">
            <a:extLst>
              <a:ext uri="{FF2B5EF4-FFF2-40B4-BE49-F238E27FC236}">
                <a16:creationId xmlns:a16="http://schemas.microsoft.com/office/drawing/2014/main" id="{BF988D82-1430-62D8-91CA-5E83682CFAB8}"/>
              </a:ext>
            </a:extLst>
          </p:cNvPr>
          <p:cNvPicPr>
            <a:picLocks noChangeAspect="1"/>
          </p:cNvPicPr>
          <p:nvPr/>
        </p:nvPicPr>
        <p:blipFill>
          <a:blip r:embed="rId3"/>
          <a:stretch>
            <a:fillRect/>
          </a:stretch>
        </p:blipFill>
        <p:spPr>
          <a:xfrm>
            <a:off x="6096000" y="1042035"/>
            <a:ext cx="5455921" cy="4773930"/>
          </a:xfrm>
          <a:prstGeom prst="rect">
            <a:avLst/>
          </a:prstGeom>
        </p:spPr>
      </p:pic>
    </p:spTree>
    <p:extLst>
      <p:ext uri="{BB962C8B-B14F-4D97-AF65-F5344CB8AC3E}">
        <p14:creationId xmlns:p14="http://schemas.microsoft.com/office/powerpoint/2010/main" val="237184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7907BB-1EAF-7EFA-CC2E-01D05763C189}"/>
              </a:ext>
            </a:extLst>
          </p:cNvPr>
          <p:cNvSpPr>
            <a:spLocks noGrp="1"/>
          </p:cNvSpPr>
          <p:nvPr>
            <p:ph type="title"/>
          </p:nvPr>
        </p:nvSpPr>
        <p:spPr>
          <a:xfrm>
            <a:off x="1024128" y="585216"/>
            <a:ext cx="3133581" cy="1499616"/>
          </a:xfrm>
        </p:spPr>
        <p:txBody>
          <a:bodyPr>
            <a:normAutofit/>
          </a:bodyPr>
          <a:lstStyle/>
          <a:p>
            <a:r>
              <a:rPr lang="it-IT" sz="4000"/>
              <a:t>Harness schematics</a:t>
            </a:r>
          </a:p>
        </p:txBody>
      </p:sp>
      <p:sp>
        <p:nvSpPr>
          <p:cNvPr id="8" name="Content Placeholder 7">
            <a:extLst>
              <a:ext uri="{FF2B5EF4-FFF2-40B4-BE49-F238E27FC236}">
                <a16:creationId xmlns:a16="http://schemas.microsoft.com/office/drawing/2014/main" id="{7198EF33-C9C5-8032-EC19-F4B96E696BC2}"/>
              </a:ext>
            </a:extLst>
          </p:cNvPr>
          <p:cNvSpPr>
            <a:spLocks noGrp="1"/>
          </p:cNvSpPr>
          <p:nvPr>
            <p:ph idx="1"/>
          </p:nvPr>
        </p:nvSpPr>
        <p:spPr>
          <a:xfrm>
            <a:off x="1024128" y="2286000"/>
            <a:ext cx="3288039" cy="3931920"/>
          </a:xfrm>
        </p:spPr>
        <p:txBody>
          <a:bodyPr vert="horz" lIns="45720" tIns="45720" rIns="45720" bIns="45720" rtlCol="0" anchor="t">
            <a:normAutofit/>
          </a:bodyPr>
          <a:lstStyle/>
          <a:p>
            <a:r>
              <a:rPr lang="en-US" sz="2000" dirty="0">
                <a:ea typeface="+mn-lt"/>
                <a:cs typeface="+mn-lt"/>
              </a:rPr>
              <a:t>More detailed description for connector wiring, adding code for electronic spare parts and MOLEX crimps.</a:t>
            </a:r>
          </a:p>
          <a:p>
            <a:endParaRPr lang="en-US" sz="2000" dirty="0"/>
          </a:p>
          <a:p>
            <a:r>
              <a:rPr lang="en-US" sz="2800" dirty="0">
                <a:hlinkClick r:id="rId2"/>
              </a:rPr>
              <a:t>Harness Schematics</a:t>
            </a:r>
            <a:endParaRPr lang="en-US" sz="2800"/>
          </a:p>
        </p:txBody>
      </p:sp>
      <p:pic>
        <p:nvPicPr>
          <p:cNvPr id="4" name="Immagine 4">
            <a:extLst>
              <a:ext uri="{FF2B5EF4-FFF2-40B4-BE49-F238E27FC236}">
                <a16:creationId xmlns:a16="http://schemas.microsoft.com/office/drawing/2014/main" id="{67F5B5B8-D128-7960-CED6-C4DEFF6E05E4}"/>
              </a:ext>
            </a:extLst>
          </p:cNvPr>
          <p:cNvPicPr>
            <a:picLocks noChangeAspect="1"/>
          </p:cNvPicPr>
          <p:nvPr/>
        </p:nvPicPr>
        <p:blipFill>
          <a:blip r:embed="rId3"/>
          <a:stretch>
            <a:fillRect/>
          </a:stretch>
        </p:blipFill>
        <p:spPr>
          <a:xfrm>
            <a:off x="4642342" y="941552"/>
            <a:ext cx="6909577" cy="4974895"/>
          </a:xfrm>
          <a:prstGeom prst="rect">
            <a:avLst/>
          </a:prstGeom>
        </p:spPr>
      </p:pic>
    </p:spTree>
    <p:extLst>
      <p:ext uri="{BB962C8B-B14F-4D97-AF65-F5344CB8AC3E}">
        <p14:creationId xmlns:p14="http://schemas.microsoft.com/office/powerpoint/2010/main" val="351711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DFB732-7618-6E41-70D0-0156E9667802}"/>
              </a:ext>
            </a:extLst>
          </p:cNvPr>
          <p:cNvSpPr>
            <a:spLocks noGrp="1"/>
          </p:cNvSpPr>
          <p:nvPr>
            <p:ph type="title"/>
          </p:nvPr>
        </p:nvSpPr>
        <p:spPr>
          <a:xfrm>
            <a:off x="1024128" y="585216"/>
            <a:ext cx="3133581" cy="1499616"/>
          </a:xfrm>
        </p:spPr>
        <p:txBody>
          <a:bodyPr>
            <a:normAutofit/>
          </a:bodyPr>
          <a:lstStyle/>
          <a:p>
            <a:r>
              <a:rPr lang="it-IT" sz="4000"/>
              <a:t>Motor&amp;board placement</a:t>
            </a:r>
          </a:p>
        </p:txBody>
      </p:sp>
      <p:pic>
        <p:nvPicPr>
          <p:cNvPr id="5" name="Immagine 5">
            <a:extLst>
              <a:ext uri="{FF2B5EF4-FFF2-40B4-BE49-F238E27FC236}">
                <a16:creationId xmlns:a16="http://schemas.microsoft.com/office/drawing/2014/main" id="{524A70E6-47A5-3363-CA69-E4DEC3271CC8}"/>
              </a:ext>
            </a:extLst>
          </p:cNvPr>
          <p:cNvPicPr>
            <a:picLocks noGrp="1" noChangeAspect="1"/>
          </p:cNvPicPr>
          <p:nvPr>
            <p:ph idx="1"/>
          </p:nvPr>
        </p:nvPicPr>
        <p:blipFill>
          <a:blip r:embed="rId2"/>
          <a:stretch>
            <a:fillRect/>
          </a:stretch>
        </p:blipFill>
        <p:spPr>
          <a:xfrm>
            <a:off x="5211633" y="5140675"/>
            <a:ext cx="6069726" cy="1627100"/>
          </a:xfrm>
        </p:spPr>
      </p:pic>
      <p:pic>
        <p:nvPicPr>
          <p:cNvPr id="4" name="Immagine 4">
            <a:extLst>
              <a:ext uri="{FF2B5EF4-FFF2-40B4-BE49-F238E27FC236}">
                <a16:creationId xmlns:a16="http://schemas.microsoft.com/office/drawing/2014/main" id="{B1934D5A-A24F-8491-959C-766C6E063660}"/>
              </a:ext>
            </a:extLst>
          </p:cNvPr>
          <p:cNvPicPr>
            <a:picLocks noChangeAspect="1"/>
          </p:cNvPicPr>
          <p:nvPr/>
        </p:nvPicPr>
        <p:blipFill>
          <a:blip r:embed="rId3"/>
          <a:stretch>
            <a:fillRect/>
          </a:stretch>
        </p:blipFill>
        <p:spPr>
          <a:xfrm>
            <a:off x="4796140" y="196827"/>
            <a:ext cx="6909577" cy="4940346"/>
          </a:xfrm>
          <a:prstGeom prst="rect">
            <a:avLst/>
          </a:prstGeom>
        </p:spPr>
      </p:pic>
      <p:sp>
        <p:nvSpPr>
          <p:cNvPr id="3" name="Content Placeholder 7">
            <a:extLst>
              <a:ext uri="{FF2B5EF4-FFF2-40B4-BE49-F238E27FC236}">
                <a16:creationId xmlns:a16="http://schemas.microsoft.com/office/drawing/2014/main" id="{65FADDD5-6892-29EE-4CF1-0BA5DEA8B707}"/>
              </a:ext>
            </a:extLst>
          </p:cNvPr>
          <p:cNvSpPr txBox="1">
            <a:spLocks/>
          </p:cNvSpPr>
          <p:nvPr/>
        </p:nvSpPr>
        <p:spPr>
          <a:xfrm>
            <a:off x="1024128" y="2286000"/>
            <a:ext cx="3704982" cy="393192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ea typeface="+mn-lt"/>
                <a:cs typeface="+mn-lt"/>
              </a:rPr>
              <a:t>Mechanical drawings showing the placement of boards and sensors (e.g., FT)</a:t>
            </a:r>
          </a:p>
          <a:p>
            <a:endParaRPr lang="en-US" sz="2400" dirty="0"/>
          </a:p>
          <a:p>
            <a:r>
              <a:rPr lang="en-US" sz="2400" dirty="0">
                <a:hlinkClick r:id="rId4"/>
              </a:rPr>
              <a:t>Motor&amp;Board placement</a:t>
            </a:r>
            <a:endParaRPr lang="en-US" sz="2400"/>
          </a:p>
        </p:txBody>
      </p:sp>
    </p:spTree>
    <p:extLst>
      <p:ext uri="{BB962C8B-B14F-4D97-AF65-F5344CB8AC3E}">
        <p14:creationId xmlns:p14="http://schemas.microsoft.com/office/powerpoint/2010/main" val="225372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E879AA4D-41AD-42F2-F559-3296520A7C77}"/>
              </a:ext>
            </a:extLst>
          </p:cNvPr>
          <p:cNvPicPr>
            <a:picLocks noChangeAspect="1"/>
          </p:cNvPicPr>
          <p:nvPr/>
        </p:nvPicPr>
        <p:blipFill rotWithShape="1">
          <a:blip r:embed="rId2">
            <a:duotone>
              <a:schemeClr val="bg2">
                <a:shade val="45000"/>
                <a:satMod val="135000"/>
              </a:schemeClr>
              <a:prstClr val="white"/>
            </a:duotone>
            <a:alphaModFix amt="35000"/>
          </a:blip>
          <a:srcRect t="15582" r="6" b="6"/>
          <a:stretch/>
        </p:blipFill>
        <p:spPr>
          <a:xfrm>
            <a:off x="20" y="-1"/>
            <a:ext cx="12188932" cy="6858000"/>
          </a:xfrm>
          <a:prstGeom prst="rect">
            <a:avLst/>
          </a:prstGeom>
        </p:spPr>
      </p:pic>
      <p:sp>
        <p:nvSpPr>
          <p:cNvPr id="2" name="Titolo 1">
            <a:extLst>
              <a:ext uri="{FF2B5EF4-FFF2-40B4-BE49-F238E27FC236}">
                <a16:creationId xmlns:a16="http://schemas.microsoft.com/office/drawing/2014/main" id="{C0C7B2AE-66D2-4DDF-790F-AB8833DBC6EE}"/>
              </a:ext>
            </a:extLst>
          </p:cNvPr>
          <p:cNvSpPr>
            <a:spLocks noGrp="1"/>
          </p:cNvSpPr>
          <p:nvPr>
            <p:ph type="title"/>
          </p:nvPr>
        </p:nvSpPr>
        <p:spPr>
          <a:xfrm>
            <a:off x="643467" y="643467"/>
            <a:ext cx="3684437" cy="5571066"/>
          </a:xfrm>
        </p:spPr>
        <p:txBody>
          <a:bodyPr>
            <a:normAutofit/>
          </a:bodyPr>
          <a:lstStyle/>
          <a:p>
            <a:pPr algn="r"/>
            <a:r>
              <a:rPr lang="it-IT" dirty="0"/>
              <a:t>Electronics</a:t>
            </a:r>
            <a:endParaRPr lang="it-IT"/>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FF046C4-07BD-A529-933F-BEE5E8FBF842}"/>
              </a:ext>
            </a:extLst>
          </p:cNvPr>
          <p:cNvSpPr>
            <a:spLocks noGrp="1"/>
          </p:cNvSpPr>
          <p:nvPr>
            <p:ph idx="1"/>
          </p:nvPr>
        </p:nvSpPr>
        <p:spPr>
          <a:xfrm>
            <a:off x="4971371" y="643467"/>
            <a:ext cx="6574112" cy="5571066"/>
          </a:xfrm>
        </p:spPr>
        <p:txBody>
          <a:bodyPr anchor="ctr">
            <a:normAutofit/>
          </a:bodyPr>
          <a:lstStyle/>
          <a:p>
            <a:r>
              <a:rPr lang="it-IT" dirty="0"/>
              <a:t>Electronic Boards</a:t>
            </a:r>
          </a:p>
          <a:p>
            <a:r>
              <a:rPr lang="it-IT" dirty="0"/>
              <a:t>Firmware</a:t>
            </a:r>
          </a:p>
          <a:p>
            <a:r>
              <a:rPr lang="it-IT" dirty="0"/>
              <a:t>Debugging</a:t>
            </a:r>
          </a:p>
        </p:txBody>
      </p:sp>
    </p:spTree>
    <p:extLst>
      <p:ext uri="{BB962C8B-B14F-4D97-AF65-F5344CB8AC3E}">
        <p14:creationId xmlns:p14="http://schemas.microsoft.com/office/powerpoint/2010/main" val="123735420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C9E929CBD2E484F84BE867FC81D6F1D" ma:contentTypeVersion="17" ma:contentTypeDescription="Creare un nuovo documento." ma:contentTypeScope="" ma:versionID="2c6e5e1538cdb17a332865b8ee8de83e">
  <xsd:schema xmlns:xsd="http://www.w3.org/2001/XMLSchema" xmlns:xs="http://www.w3.org/2001/XMLSchema" xmlns:p="http://schemas.microsoft.com/office/2006/metadata/properties" xmlns:ns2="83c88cb7-92ec-4738-b55f-19dddbc2678d" xmlns:ns3="a9d2133a-30b9-46e4-a20a-9e90a26e7d6b" targetNamespace="http://schemas.microsoft.com/office/2006/metadata/properties" ma:root="true" ma:fieldsID="f61b2ad092be42cd72ba4733ca041185" ns2:_="" ns3:_="">
    <xsd:import namespace="83c88cb7-92ec-4738-b55f-19dddbc2678d"/>
    <xsd:import namespace="a9d2133a-30b9-46e4-a20a-9e90a26e7d6b"/>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88cb7-92ec-4738-b55f-19dddbc267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Tag immagine" ma:readOnly="false" ma:fieldId="{5cf76f15-5ced-4ddc-b409-7134ff3c332f}" ma:taxonomyMulti="true" ma:sspId="25a95c65-fb33-4e31-b9d8-3a7e0dd05d6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9d2133a-30b9-46e4-a20a-9e90a26e7d6b" elementFormDefault="qualified">
    <xsd:import namespace="http://schemas.microsoft.com/office/2006/documentManagement/types"/>
    <xsd:import namespace="http://schemas.microsoft.com/office/infopath/2007/PartnerControls"/>
    <xsd:element name="SharedWithUsers" ma:index="1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ondiviso con dettagli" ma:internalName="SharedWithDetails" ma:readOnly="true">
      <xsd:simpleType>
        <xsd:restriction base="dms:Note">
          <xsd:maxLength value="255"/>
        </xsd:restriction>
      </xsd:simpleType>
    </xsd:element>
    <xsd:element name="TaxCatchAll" ma:index="22" nillable="true" ma:displayName="Taxonomy Catch All Column" ma:hidden="true" ma:list="{396a3151-9c98-46a3-8efc-fccd7429b100}" ma:internalName="TaxCatchAll" ma:showField="CatchAllData" ma:web="a9d2133a-30b9-46e4-a20a-9e90a26e7d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3c88cb7-92ec-4738-b55f-19dddbc2678d" xsi:nil="true"/>
    <lcf76f155ced4ddcb4097134ff3c332f xmlns="83c88cb7-92ec-4738-b55f-19dddbc2678d">
      <Terms xmlns="http://schemas.microsoft.com/office/infopath/2007/PartnerControls"/>
    </lcf76f155ced4ddcb4097134ff3c332f>
    <TaxCatchAll xmlns="a9d2133a-30b9-46e4-a20a-9e90a26e7d6b" xsi:nil="true"/>
  </documentManagement>
</p:properties>
</file>

<file path=customXml/itemProps1.xml><?xml version="1.0" encoding="utf-8"?>
<ds:datastoreItem xmlns:ds="http://schemas.openxmlformats.org/officeDocument/2006/customXml" ds:itemID="{C92C62E0-396E-4A47-870E-68E9AB44C9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88cb7-92ec-4738-b55f-19dddbc2678d"/>
    <ds:schemaRef ds:uri="a9d2133a-30b9-46e4-a20a-9e90a26e7d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purl.org/dc/elements/1.1/"/>
    <ds:schemaRef ds:uri="http://schemas.microsoft.com/office/2006/metadata/properties"/>
    <ds:schemaRef ds:uri="a9d2133a-30b9-46e4-a20a-9e90a26e7d6b"/>
    <ds:schemaRef ds:uri="83c88cb7-92ec-4738-b55f-19dddbc2678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Integral design</Template>
  <TotalTime>0</TotalTime>
  <Words>840</Words>
  <Application>Microsoft Office PowerPoint</Application>
  <PresentationFormat>Widescreen</PresentationFormat>
  <Paragraphs>114</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Tw Cen MT</vt:lpstr>
      <vt:lpstr>Tw Cen MT Condensed</vt:lpstr>
      <vt:lpstr>Wingdings 3</vt:lpstr>
      <vt:lpstr>Integral</vt:lpstr>
      <vt:lpstr>PowerPoint Presentation</vt:lpstr>
      <vt:lpstr>how to fix icub humanoid robot</vt:lpstr>
      <vt:lpstr>documentation</vt:lpstr>
      <vt:lpstr>Robot architecture</vt:lpstr>
      <vt:lpstr>Wiring schematics</vt:lpstr>
      <vt:lpstr>Logical schematics</vt:lpstr>
      <vt:lpstr>Harness schematics</vt:lpstr>
      <vt:lpstr>Motor&amp;board placement</vt:lpstr>
      <vt:lpstr>Electronics</vt:lpstr>
      <vt:lpstr>types of boards (v2.x)</vt:lpstr>
      <vt:lpstr>ems4</vt:lpstr>
      <vt:lpstr>2foc</vt:lpstr>
      <vt:lpstr>Mc4-Plus</vt:lpstr>
      <vt:lpstr>mais</vt:lpstr>
      <vt:lpstr>skin</vt:lpstr>
      <vt:lpstr>Associated firmware</vt:lpstr>
      <vt:lpstr>Firmware updater (icub-head)</vt:lpstr>
      <vt:lpstr>Icub-firmware-build</vt:lpstr>
      <vt:lpstr>firmware version debugging</vt:lpstr>
      <vt:lpstr>PowerPoint Presentation</vt:lpstr>
      <vt:lpstr>mechanics</vt:lpstr>
      <vt:lpstr>Tendons </vt:lpstr>
      <vt:lpstr>Neck (passive)</vt:lpstr>
      <vt:lpstr>Right Wrist (passive)</vt:lpstr>
      <vt:lpstr>Hands on  wrist joints</vt:lpstr>
      <vt:lpstr>Hand joints</vt:lpstr>
      <vt:lpstr>Hands on distal joints</vt:lpstr>
      <vt:lpstr>Software</vt:lpstr>
      <vt:lpstr>Running modules on yarpmanager</vt:lpstr>
      <vt:lpstr>Icub_startup</vt:lpstr>
      <vt:lpstr>Folder structure</vt:lpstr>
      <vt:lpstr>Robots configuration</vt:lpstr>
      <vt:lpstr>calibrators</vt:lpstr>
      <vt:lpstr>Get Raw encoder values</vt:lpstr>
      <vt:lpstr>Yarpmotorgui (special mode)</vt:lpstr>
      <vt:lpstr>Zero calibration</vt:lpstr>
      <vt:lpstr>Arms Fine calibration</vt:lpstr>
      <vt:lpstr>Questions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
  <cp:revision>674</cp:revision>
  <dcterms:created xsi:type="dcterms:W3CDTF">2022-04-20T14:26:48Z</dcterms:created>
  <dcterms:modified xsi:type="dcterms:W3CDTF">2022-05-19T14:31:22Z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0x0101007C9E929CBD2E484F84BE867FC81D6F1D</vt:lpwstr>
  </property>
  <property fmtid="{D5CDD505-2E9C-101B-9397-08002B2CF9AE}" pid="3" name="MediaServiceImageTags">
    <vt:lpwstr/>
  </property>
</Properties>
</file>